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3"/>
  </p:notesMasterIdLst>
  <p:sldIdLst>
    <p:sldId id="256" r:id="rId2"/>
    <p:sldId id="258" r:id="rId3"/>
    <p:sldId id="259" r:id="rId4"/>
    <p:sldId id="307" r:id="rId5"/>
    <p:sldId id="263" r:id="rId6"/>
    <p:sldId id="264" r:id="rId7"/>
    <p:sldId id="308" r:id="rId8"/>
    <p:sldId id="318" r:id="rId9"/>
    <p:sldId id="309" r:id="rId10"/>
    <p:sldId id="310" r:id="rId11"/>
    <p:sldId id="267" r:id="rId12"/>
    <p:sldId id="311" r:id="rId13"/>
    <p:sldId id="270" r:id="rId14"/>
    <p:sldId id="312" r:id="rId15"/>
    <p:sldId id="313" r:id="rId16"/>
    <p:sldId id="315" r:id="rId17"/>
    <p:sldId id="316" r:id="rId18"/>
    <p:sldId id="317" r:id="rId19"/>
    <p:sldId id="319" r:id="rId20"/>
    <p:sldId id="320" r:id="rId21"/>
    <p:sldId id="321" r:id="rId22"/>
    <p:sldId id="314" r:id="rId23"/>
    <p:sldId id="322" r:id="rId24"/>
    <p:sldId id="323" r:id="rId25"/>
    <p:sldId id="324" r:id="rId26"/>
    <p:sldId id="325" r:id="rId27"/>
    <p:sldId id="328" r:id="rId28"/>
    <p:sldId id="329" r:id="rId29"/>
    <p:sldId id="326" r:id="rId30"/>
    <p:sldId id="327" r:id="rId31"/>
    <p:sldId id="285" r:id="rId32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Poppins" panose="00000500000000000000" pitchFamily="2" charset="0"/>
      <p:regular r:id="rId42"/>
      <p:bold r:id="rId43"/>
      <p:italic r:id="rId44"/>
      <p:boldItalic r:id="rId45"/>
    </p:embeddedFont>
    <p:embeddedFont>
      <p:font typeface="Source Code Pro" panose="020B0509030403020204" pitchFamily="49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365D79-FCFB-4D17-9D9C-40F6FD598955}">
  <a:tblStyle styleId="{2B365D79-FCFB-4D17-9D9C-40F6FD5989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40" autoAdjust="0"/>
  </p:normalViewPr>
  <p:slideViewPr>
    <p:cSldViewPr snapToGrid="0">
      <p:cViewPr varScale="1">
        <p:scale>
          <a:sx n="141" d="100"/>
          <a:sy n="141" d="100"/>
        </p:scale>
        <p:origin x="34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C288A1EA-6634-4906-4858-E77A386D3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55615475-CC53-AA49-72F5-A5E8F18F4B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5FCCB42C-F590-0482-AA9B-84991B46A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Prob </a:t>
            </a:r>
            <a:r>
              <a:rPr lang="en-US" noProof="0" dirty="0" err="1"/>
              <a:t>aratat</a:t>
            </a:r>
            <a:r>
              <a:rPr lang="en-US" noProof="0" dirty="0"/>
              <a:t> la demo</a:t>
            </a:r>
          </a:p>
        </p:txBody>
      </p:sp>
    </p:spTree>
    <p:extLst>
      <p:ext uri="{BB962C8B-B14F-4D97-AF65-F5344CB8AC3E}">
        <p14:creationId xmlns:p14="http://schemas.microsoft.com/office/powerpoint/2010/main" val="98079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D4BDAD1C-7063-A2AE-0402-B80F17CC4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F5036630-F1F7-8DCE-7B4E-249CF51EE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C3D3D9BB-6241-6C40-7B3E-8BFAB2799A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MVC-(Model-View-Controller)</a:t>
            </a:r>
            <a:br>
              <a:rPr lang="en-US" dirty="0"/>
            </a:b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faci</a:t>
            </a:r>
            <a:r>
              <a:rPr lang="en-US" dirty="0"/>
              <a:t> o </a:t>
            </a:r>
            <a:r>
              <a:rPr lang="en-US" dirty="0" err="1"/>
              <a:t>aplicație</a:t>
            </a:r>
            <a:r>
              <a:rPr lang="en-US" dirty="0"/>
              <a:t> web </a:t>
            </a:r>
            <a:r>
              <a:rPr lang="en-US" b="1" dirty="0"/>
              <a:t>cu </a:t>
            </a:r>
            <a:r>
              <a:rPr lang="en-US" b="1" dirty="0" err="1"/>
              <a:t>pagini</a:t>
            </a:r>
            <a:r>
              <a:rPr lang="en-US" b="1" dirty="0"/>
              <a:t> </a:t>
            </a:r>
            <a:r>
              <a:rPr lang="en-US" b="1" dirty="0" err="1"/>
              <a:t>clasice</a:t>
            </a:r>
            <a:r>
              <a:rPr lang="en-US" b="1" dirty="0"/>
              <a:t>, CRUD, </a:t>
            </a:r>
            <a:r>
              <a:rPr lang="en-US" b="1" dirty="0" err="1"/>
              <a:t>forme</a:t>
            </a:r>
            <a:r>
              <a:rPr lang="en-US" b="1" dirty="0"/>
              <a:t>, </a:t>
            </a:r>
            <a:r>
              <a:rPr lang="en-US" b="1" dirty="0" err="1"/>
              <a:t>interacțiuni</a:t>
            </a:r>
            <a:r>
              <a:rPr lang="en-US" b="1" dirty="0"/>
              <a:t> simple</a:t>
            </a:r>
            <a:r>
              <a:rPr lang="en-US" dirty="0"/>
              <a:t>, Razor Pages e </a:t>
            </a:r>
            <a:r>
              <a:rPr lang="en-US" dirty="0" err="1"/>
              <a:t>alegerea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bună</a:t>
            </a:r>
            <a:r>
              <a:rPr lang="en-US" dirty="0"/>
              <a:t>. E </a:t>
            </a:r>
            <a:r>
              <a:rPr lang="en-US" dirty="0" err="1"/>
              <a:t>mai</a:t>
            </a:r>
            <a:r>
              <a:rPr lang="en-US" dirty="0"/>
              <a:t> rapid,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curat</a:t>
            </a:r>
            <a:r>
              <a:rPr lang="en-US" dirty="0"/>
              <a:t>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organizat</a:t>
            </a:r>
            <a:r>
              <a:rPr lang="en-US" dirty="0"/>
              <a:t>. MVC are </a:t>
            </a:r>
            <a:r>
              <a:rPr lang="en-US" dirty="0" err="1"/>
              <a:t>sens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ai </a:t>
            </a:r>
            <a:r>
              <a:rPr lang="en-US" dirty="0" err="1"/>
              <a:t>nevoie</a:t>
            </a:r>
            <a:r>
              <a:rPr lang="en-US" dirty="0"/>
              <a:t> de un control complex al </a:t>
            </a:r>
            <a:r>
              <a:rPr lang="en-US" dirty="0" err="1"/>
              <a:t>arhitecturii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vrei</a:t>
            </a:r>
            <a:r>
              <a:rPr lang="en-US" dirty="0"/>
              <a:t> o </a:t>
            </a:r>
            <a:r>
              <a:rPr lang="en-US" dirty="0" err="1"/>
              <a:t>separare</a:t>
            </a:r>
            <a:r>
              <a:rPr lang="en-US" dirty="0"/>
              <a:t> </a:t>
            </a:r>
            <a:r>
              <a:rPr lang="en-US" dirty="0" err="1"/>
              <a:t>strictă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rest, Razor Pages </a:t>
            </a:r>
            <a:r>
              <a:rPr lang="en-US" dirty="0" err="1"/>
              <a:t>câștigă</a:t>
            </a:r>
            <a:r>
              <a:rPr lang="en-US" dirty="0"/>
              <a:t> la </a:t>
            </a:r>
            <a:r>
              <a:rPr lang="en-US" dirty="0" err="1"/>
              <a:t>eficiență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650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4ed99bf1a4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4ed99bf1a4_0_1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C4E4B0E4-21BE-F4E1-F8D5-7CA937B7F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3603CC19-BB0D-7F7B-CFA1-A92F665AC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3814088B-72B2-8ABA-A1BC-DFBD508A1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17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67E66A14-4CD0-5279-DA27-FBB2A1B32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482F3163-7E68-E5A3-3565-388028F9D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E256633C-17A5-5681-A10C-C94CDD7E1D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90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AAAA0144-6427-58B8-F4F5-0C1F431B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F750251E-ECB5-2A00-5EBD-3E740B6B7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4DB373F9-8851-4BDD-7300-45EFFF512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1012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C875196B-D972-EBA4-49DE-A797BBE3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6310DC65-7AA8-3EB0-729C-84B19716D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412367D3-4A07-9DE6-513F-3B0D0D817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340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515BA2DA-EA2B-FE4B-570B-2095D7553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BEAB5D4D-16CB-2D74-D8BF-A3375611E7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C6672C6E-D4A9-D4A8-7BC8-34BC56CEA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6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ABA286CF-DA72-8D1D-D5D2-C9249BCB5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5384A93D-D8A5-13C9-829E-0485DB93B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8361C833-4FE3-125C-B9B5-DD45AC62E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52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AE647DE8-0F99-EC93-5CFD-DFF32E09D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313C8F0E-24C2-2844-6753-3594B9FB27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50C75185-FAED-4B7D-C42D-F3FE4FB97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50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>
          <a:extLst>
            <a:ext uri="{FF2B5EF4-FFF2-40B4-BE49-F238E27FC236}">
              <a16:creationId xmlns:a16="http://schemas.microsoft.com/office/drawing/2014/main" id="{96C3F306-3148-5D3C-ABF9-BC80BE650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4ed99bf1a4_0_1458:notes">
            <a:extLst>
              <a:ext uri="{FF2B5EF4-FFF2-40B4-BE49-F238E27FC236}">
                <a16:creationId xmlns:a16="http://schemas.microsoft.com/office/drawing/2014/main" id="{5198B210-5540-A6E3-B85C-0E04DEB87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58D7F4EC-50C7-2FA1-0532-44DC0BC721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291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9A4E7528-50E3-2BB0-121A-D5812FC19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59030271-78EC-C180-5C5F-65D95E8AD2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B7F70A5E-70DE-26FA-8D82-506DE029F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086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7FD3B3C0-9D27-4BFE-72D8-D3EBEC09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CE8FF453-AF26-2318-BA2E-3231E5672B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DAD293D2-92BB-3D00-C491-1CD23B9607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88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E1EB563F-2574-3ABD-9B6D-95A738ACF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1A9AD501-072B-12B3-09CF-96A28BAEAE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BC1E1E20-B550-7D72-F843-1606A2CCCC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99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54F3BF88-0D2F-413F-2B92-7588FCA8B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EF105DAF-764E-23BA-B91F-352627279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AB5F6759-C744-EA89-EC8E-171E9EAE8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0377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4C403061-6B4E-4FB4-1517-3F95456AB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3059A276-60EF-4C2D-74C9-55B5660D54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E1087482-1479-8A87-4B5F-25048C1137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140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5A62B318-F836-697B-0063-C795E918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55888093-7CAE-6913-0E4F-CB8AC0BD44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263D9206-D87E-2FD5-6D76-95E69BD75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3126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CA3C3ACF-3E4A-635E-FBEA-AB4210ED3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76F06AD7-182B-A427-B211-892CE7206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ECE15EAF-EC4C-5421-AE4F-798A378BB9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957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0C08D6BC-F908-3B52-A0CA-7FBD6E05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A15CBB0D-2992-FAD2-B142-D11C224151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1D64DB80-EEE1-00A8-0222-F835AEF7CE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924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 err="1"/>
              <a:t>Explicat</a:t>
            </a:r>
            <a:r>
              <a:rPr lang="en-US" noProof="0" dirty="0"/>
              <a:t> de </a:t>
            </a:r>
            <a:r>
              <a:rPr lang="en-US" noProof="0" dirty="0" err="1"/>
              <a:t>unde</a:t>
            </a:r>
            <a:r>
              <a:rPr lang="en-US" noProof="0" dirty="0"/>
              <a:t> o </a:t>
            </a:r>
            <a:r>
              <a:rPr lang="en-US" noProof="0" dirty="0" err="1"/>
              <a:t>venit</a:t>
            </a:r>
            <a:r>
              <a:rPr lang="en-US" noProof="0" dirty="0"/>
              <a:t> </a:t>
            </a:r>
            <a:r>
              <a:rPr lang="en-US" noProof="0" dirty="0" err="1"/>
              <a:t>ideea</a:t>
            </a:r>
            <a:r>
              <a:rPr lang="en-US" noProof="0" dirty="0"/>
              <a:t> (</a:t>
            </a:r>
            <a:r>
              <a:rPr lang="en-US" noProof="0" dirty="0" err="1"/>
              <a:t>povestea</a:t>
            </a:r>
            <a:r>
              <a:rPr lang="en-US" noProof="0" dirty="0"/>
              <a:t> cu Alin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instructorul</a:t>
            </a:r>
            <a:r>
              <a:rPr lang="en-US" noProof="0" dirty="0"/>
              <a:t> de Yoga care </a:t>
            </a:r>
            <a:r>
              <a:rPr lang="en-US" noProof="0" dirty="0" err="1"/>
              <a:t>vroia</a:t>
            </a:r>
            <a:r>
              <a:rPr lang="en-US" noProof="0" dirty="0"/>
              <a:t> </a:t>
            </a:r>
            <a:r>
              <a:rPr lang="en-US" noProof="0" dirty="0" err="1"/>
              <a:t>ceva</a:t>
            </a:r>
            <a:r>
              <a:rPr lang="en-US" noProof="0" dirty="0"/>
              <a:t> </a:t>
            </a:r>
            <a:r>
              <a:rPr lang="en-US" noProof="0" dirty="0" err="1"/>
              <a:t>unealta</a:t>
            </a:r>
            <a:r>
              <a:rPr lang="en-US" noProof="0" dirty="0"/>
              <a:t> de </a:t>
            </a:r>
            <a:r>
              <a:rPr lang="en-US" noProof="0" dirty="0" err="1"/>
              <a:t>prezenta</a:t>
            </a:r>
            <a:r>
              <a:rPr lang="en-US" noProof="0" dirty="0"/>
              <a:t> </a:t>
            </a:r>
            <a:r>
              <a:rPr lang="en-US" noProof="0" dirty="0" err="1"/>
              <a:t>mai</a:t>
            </a:r>
            <a:r>
              <a:rPr lang="en-US" noProof="0" dirty="0"/>
              <a:t> </a:t>
            </a:r>
            <a:r>
              <a:rPr lang="en-US" noProof="0" dirty="0" err="1"/>
              <a:t>usoara</a:t>
            </a:r>
            <a:endParaRPr lang="en-US" noProof="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DB2526D9-000E-B713-3488-6A4EAE81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7A5E6745-9744-110C-0516-B582141D4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1BF32D0B-DD52-F706-DE09-BEDD6A5DFD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78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24ef22aa1ac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24ef22aa1ac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AE64EC64-2BB3-993B-7D81-428D9E05B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1C0594BF-0184-9762-6EC9-D5DCF0B2A8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53E81CDB-DC9E-951C-AE0B-CAD5FC0BA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3726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08F2E7B4-3E8B-F16B-6D51-BBAF7ACD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9934AA87-844D-84A1-32C6-B190EB66DF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660087E6-E9E4-E499-42D5-5AFDA1EF13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3754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>
          <a:extLst>
            <a:ext uri="{FF2B5EF4-FFF2-40B4-BE49-F238E27FC236}">
              <a16:creationId xmlns:a16="http://schemas.microsoft.com/office/drawing/2014/main" id="{1ACEC83E-8CD4-DF57-5FE7-38FCECB5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4ed99bf1a4_0_1458:notes">
            <a:extLst>
              <a:ext uri="{FF2B5EF4-FFF2-40B4-BE49-F238E27FC236}">
                <a16:creationId xmlns:a16="http://schemas.microsoft.com/office/drawing/2014/main" id="{33670CBA-DAD1-5C9C-0BA8-80C67F4953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3CCFB54F-74F3-58C3-E3AD-D63CC7F83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750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49835D86-23E0-AE5E-0BF4-E209995CC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67E62DA1-DCE1-556B-C197-6ACE392A3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02840DA0-D9CE-96D6-E0F2-8D90DD6804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Prob </a:t>
            </a:r>
            <a:r>
              <a:rPr lang="en-US" noProof="0" dirty="0" err="1"/>
              <a:t>aratat</a:t>
            </a:r>
            <a:r>
              <a:rPr lang="en-US" noProof="0" dirty="0"/>
              <a:t> la demo</a:t>
            </a:r>
          </a:p>
        </p:txBody>
      </p:sp>
    </p:spTree>
    <p:extLst>
      <p:ext uri="{BB962C8B-B14F-4D97-AF65-F5344CB8AC3E}">
        <p14:creationId xmlns:p14="http://schemas.microsoft.com/office/powerpoint/2010/main" val="308234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>
            <a:spLocks noGrp="1"/>
          </p:cNvSpPr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29"/>
          <p:cNvSpPr txBox="1">
            <a:spLocks noGrp="1"/>
          </p:cNvSpPr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70" r:id="rId7"/>
    <p:sldLayoutId id="2147483672" r:id="rId8"/>
    <p:sldLayoutId id="2147483675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randomnerdtutorials.com/esp32-http-get-post-arduino/#http-post" TargetMode="External"/><Relationship Id="rId13" Type="http://schemas.openxmlformats.org/officeDocument/2006/relationships/hyperlink" Target="https://learningprogramming.net/net/asp-net-core-razor-pages/login-form-with-session-in-asp-net-core-razor-pages/" TargetMode="External"/><Relationship Id="rId3" Type="http://schemas.openxmlformats.org/officeDocument/2006/relationships/hyperlink" Target="https://www.electronicshub.org/write-data-to-rfid-card-using-rc522-rfid" TargetMode="External"/><Relationship Id="rId7" Type="http://schemas.openxmlformats.org/officeDocument/2006/relationships/hyperlink" Target="https://learn.microsoft.com/en-us/aspnet/core/tutorials/razor-pages/?view=aspnetcore-9.0&amp;viewFallbackFrom=aspnetcore-2.1&amp;preserve-view=true" TargetMode="External"/><Relationship Id="rId12" Type="http://schemas.openxmlformats.org/officeDocument/2006/relationships/hyperlink" Target="https://medium.com/@codewithankitsahu/net-8-web-api-crud-operations-125bb3083113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rn.microsoft.com/en-us/aspnet/core/mvc/views/razor?view=aspnetcore-9.0#razor-reserved-keywords" TargetMode="External"/><Relationship Id="rId11" Type="http://schemas.openxmlformats.org/officeDocument/2006/relationships/hyperlink" Target="https://medium.com/@codewithankitsahu/implement-entity-framework-a-code-first-approach-in-net-8-api-80b06d219373" TargetMode="External"/><Relationship Id="rId5" Type="http://schemas.openxmlformats.org/officeDocument/2006/relationships/hyperlink" Target="https://learn.microsoft.com/en-us/dotnet/fundamentals/networking/http/httpclient" TargetMode="External"/><Relationship Id="rId10" Type="http://schemas.openxmlformats.org/officeDocument/2006/relationships/hyperlink" Target="https://esp32io.com/tutorials/esp32-piezo-buzzer" TargetMode="External"/><Relationship Id="rId4" Type="http://schemas.openxmlformats.org/officeDocument/2006/relationships/hyperlink" Target="https://arduinogetstarted.com/tutorials/arduino-rfid-nfc" TargetMode="External"/><Relationship Id="rId9" Type="http://schemas.openxmlformats.org/officeDocument/2006/relationships/hyperlink" Target="https://docs.arduino.cc/learn/electronics/lcd-display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Monoran David</a:t>
            </a:r>
          </a:p>
        </p:txBody>
      </p:sp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7627764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>
                <a:solidFill>
                  <a:schemeClr val="dk2"/>
                </a:solidFill>
              </a:rPr>
              <a:t>Sistem de prezentă pe baza cardului RFID în C# și </a:t>
            </a:r>
            <a:r>
              <a:rPr lang="ro-RO" noProof="0" dirty="0" err="1">
                <a:solidFill>
                  <a:schemeClr val="tx1"/>
                </a:solidFill>
              </a:rPr>
              <a:t>arduino</a:t>
            </a:r>
            <a:endParaRPr lang="ro-RO" noProof="0" dirty="0">
              <a:solidFill>
                <a:schemeClr val="tx1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0"/>
            <a:ext cx="7356071" cy="273837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B44CE7C6-AD88-4875-9E92-ED2069588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D56BC262-FC62-AA58-31AA-C8795708A0DD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3F1DCAED-1CA6-799F-7E77-3939ED4A73B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44EF8D05-25F5-0FAB-B687-ACACDD4FED15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0E235AC3-0B99-D34B-9806-C803183B1E2C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3F1A14E6-0EAA-8442-AACD-6C95DA070201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F27248E2-85D9-6B01-9294-6F9A0FEBC0D6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C4D42DE5-0C30-9A65-9E5D-A54F9E2E501E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F5D955F1-FF24-2698-A1F2-43CA8FD3BF26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F68738B8-1FA8-EB11-B1B3-0826A27BD7A0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A3E3AEA8-1A89-50EB-D28C-5131FD4A33A1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68792CD7-EB73-EE60-1F81-27D8684521D8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0A245502-5FC8-7881-6906-D4F3AB186F4B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48350C05-A2B9-8128-B9FC-56A98D3677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E9D27168-3288-375B-30E0-42F4AA575CA3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CCADD88A-ED86-0B64-6F06-063148B12175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AA126149-35C1-878D-9DDE-C5EB7C4DE917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D22C3995-B4A9-60E1-8F65-CD28431DCBA6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6F7A118E-9A68-D801-E4B9-CD22A87555D2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6E001EF5-D6DE-C8A0-AEC8-A18FBA986C14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7BD4D594-2EA1-5D7C-0097-4A474ADC6F78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93776918-1A49-BC54-77FA-2AB6D1429E47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2B8AC865-28BA-9080-1C55-29CA8285DFBF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E34CBD87-1652-2311-E550-C18C2D57D6FE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B323046B-8D17-D153-C32A-8F32288C47D5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CC961B98-B9FC-B70E-50C1-B9E4AF17FF2E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F7635571-6F19-A6BD-524B-B84EFDEB4DDB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72C77146-711E-FE71-0D1D-DAD20DD3DBF8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DC3B60B2-89E1-3D2E-4C26-C78E4C4A6C55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7113EC32-2566-0EBB-270D-BCD0A603681E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2D85F3F7-648C-0F8E-F511-C39D7BC7F169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11FA1422-E1F0-F730-DE25-D67C3B3DD167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B6D87535-5BE7-3219-291F-BF30556DFEC3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2246C4EC-3D7E-045F-541B-A3D5A5B91ACC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4B8950F7-51A4-59C5-C891-8146803EC3A6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30BB6F26-1E73-E10E-73D4-8D841807AF3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75D50BD2-047D-954D-C9CA-EC6320688078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6" name="Google Shape;1466;p37">
            <a:extLst>
              <a:ext uri="{FF2B5EF4-FFF2-40B4-BE49-F238E27FC236}">
                <a16:creationId xmlns:a16="http://schemas.microsoft.com/office/drawing/2014/main" id="{7D1E36F6-90BA-A2DA-B9D1-430F10B9E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1875"/>
            <a:ext cx="7558262" cy="545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noProof="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Flow 2</a:t>
            </a:r>
            <a:endParaRPr lang="ro-RO" sz="3200" noProof="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520F8B-6751-F3C0-5027-250D6F97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12579" y="3029699"/>
            <a:ext cx="4074696" cy="1932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E652A6-AD87-9129-42FB-6D8DDBFF7A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1006" y="3030764"/>
            <a:ext cx="4047005" cy="1926340"/>
          </a:xfrm>
          <a:prstGeom prst="rect">
            <a:avLst/>
          </a:prstGeom>
        </p:spPr>
      </p:pic>
      <p:sp>
        <p:nvSpPr>
          <p:cNvPr id="14" name="Google Shape;1740;p43">
            <a:extLst>
              <a:ext uri="{FF2B5EF4-FFF2-40B4-BE49-F238E27FC236}">
                <a16:creationId xmlns:a16="http://schemas.microsoft.com/office/drawing/2014/main" id="{A1A32B03-EE08-C9A0-BB80-F949DF6B06AA}"/>
              </a:ext>
            </a:extLst>
          </p:cNvPr>
          <p:cNvSpPr txBox="1">
            <a:spLocks/>
          </p:cNvSpPr>
          <p:nvPr/>
        </p:nvSpPr>
        <p:spPr>
          <a:xfrm>
            <a:off x="6562799" y="2513707"/>
            <a:ext cx="2597854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Pagina </a:t>
            </a:r>
            <a:r>
              <a:rPr lang="ro-RO" dirty="0"/>
              <a:t>pentru </a:t>
            </a:r>
            <a:r>
              <a:rPr lang="ro-RO" noProof="0" dirty="0"/>
              <a:t>schimbarea parolei</a:t>
            </a:r>
          </a:p>
        </p:txBody>
      </p:sp>
      <p:sp>
        <p:nvSpPr>
          <p:cNvPr id="15" name="Google Shape;1740;p43">
            <a:extLst>
              <a:ext uri="{FF2B5EF4-FFF2-40B4-BE49-F238E27FC236}">
                <a16:creationId xmlns:a16="http://schemas.microsoft.com/office/drawing/2014/main" id="{3A0423A3-87E6-7ACB-1EF6-3A6320877B59}"/>
              </a:ext>
            </a:extLst>
          </p:cNvPr>
          <p:cNvSpPr txBox="1">
            <a:spLocks/>
          </p:cNvSpPr>
          <p:nvPr/>
        </p:nvSpPr>
        <p:spPr>
          <a:xfrm>
            <a:off x="209924" y="2568342"/>
            <a:ext cx="2597854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Pagina Clientului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C750B6-900B-34E1-D262-A1A051BFE067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5213365" y="1593136"/>
            <a:ext cx="727187" cy="2145938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B751CC-5D51-F80C-AA34-A6498B1B8B66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5400000">
            <a:off x="3115123" y="1641898"/>
            <a:ext cx="728252" cy="2049480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3DBFF77-6BC5-7B5D-FBE2-F3484B34A5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80384" y="373151"/>
            <a:ext cx="4047210" cy="1929361"/>
          </a:xfrm>
          <a:prstGeom prst="rect">
            <a:avLst/>
          </a:prstGeom>
        </p:spPr>
      </p:pic>
      <p:sp>
        <p:nvSpPr>
          <p:cNvPr id="53" name="Google Shape;1740;p43">
            <a:extLst>
              <a:ext uri="{FF2B5EF4-FFF2-40B4-BE49-F238E27FC236}">
                <a16:creationId xmlns:a16="http://schemas.microsoft.com/office/drawing/2014/main" id="{43148013-C025-6F35-2E26-036E829805FE}"/>
              </a:ext>
            </a:extLst>
          </p:cNvPr>
          <p:cNvSpPr txBox="1">
            <a:spLocks/>
          </p:cNvSpPr>
          <p:nvPr/>
        </p:nvSpPr>
        <p:spPr>
          <a:xfrm>
            <a:off x="6424098" y="1046666"/>
            <a:ext cx="2058319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&lt;- Pagina profilului utilizatorului</a:t>
            </a:r>
          </a:p>
        </p:txBody>
      </p:sp>
    </p:spTree>
    <p:extLst>
      <p:ext uri="{BB962C8B-B14F-4D97-AF65-F5344CB8AC3E}">
        <p14:creationId xmlns:p14="http://schemas.microsoft.com/office/powerpoint/2010/main" val="303132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38CCB1-7E41-C787-E2EF-E644D95C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344" y="2121187"/>
            <a:ext cx="3738866" cy="2925154"/>
          </a:xfrm>
          <a:prstGeom prst="rect">
            <a:avLst/>
          </a:prstGeom>
        </p:spPr>
      </p:pic>
      <p:sp>
        <p:nvSpPr>
          <p:cNvPr id="1841" name="Google Shape;1841;p46"/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Razor</a:t>
            </a:r>
            <a:r>
              <a:rPr lang="ro-RO" noProof="0" dirty="0"/>
              <a:t> </a:t>
            </a:r>
            <a:r>
              <a:rPr lang="ro-RO" noProof="0" dirty="0" err="1"/>
              <a:t>Pages</a:t>
            </a:r>
            <a:endParaRPr lang="ro-RO" noProof="0" dirty="0"/>
          </a:p>
        </p:txBody>
      </p:sp>
      <p:sp>
        <p:nvSpPr>
          <p:cNvPr id="1842" name="Google Shape;1842;p46"/>
          <p:cNvSpPr txBox="1">
            <a:spLocks noGrp="1"/>
          </p:cNvSpPr>
          <p:nvPr>
            <p:ph type="subTitle" idx="1"/>
          </p:nvPr>
        </p:nvSpPr>
        <p:spPr>
          <a:xfrm>
            <a:off x="743846" y="2025314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 err="1"/>
              <a:t>WebApp-ul</a:t>
            </a:r>
            <a:r>
              <a:rPr lang="ro-RO" noProof="0" dirty="0"/>
              <a:t> a fost construit cu ajutorul </a:t>
            </a:r>
            <a:r>
              <a:rPr lang="ro-RO" noProof="0" dirty="0" err="1"/>
              <a:t>framework</a:t>
            </a:r>
            <a:r>
              <a:rPr lang="ro-RO" noProof="0" dirty="0"/>
              <a:t>-ului ASP.NET, utilizând </a:t>
            </a:r>
            <a:r>
              <a:rPr lang="ro-RO" noProof="0" dirty="0" err="1"/>
              <a:t>Razor</a:t>
            </a:r>
            <a:r>
              <a:rPr lang="ro-RO" noProof="0" dirty="0"/>
              <a:t> </a:t>
            </a:r>
            <a:r>
              <a:rPr lang="ro-RO" noProof="0" dirty="0" err="1"/>
              <a:t>Pages</a:t>
            </a:r>
            <a:r>
              <a:rPr lang="ro-RO" noProof="0" dirty="0"/>
              <a:t>.</a:t>
            </a:r>
          </a:p>
          <a:p>
            <a:pPr marL="285750" indent="-285750"/>
            <a:r>
              <a:rPr lang="ro-RO" noProof="0" dirty="0"/>
              <a:t>Acesta integrează layout-uri de pagini scrise în HTML cu partea de logică scrisă în C#.</a:t>
            </a:r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646AF7-E670-8D0A-5AC9-CB9B43E4A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344" y="174451"/>
            <a:ext cx="3738866" cy="18205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E16D75CE-7D88-19C7-EBDC-F219965F2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954ADA33-2FF7-EEDD-2756-B4941AB4F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Motivare</a:t>
            </a:r>
          </a:p>
        </p:txBody>
      </p:sp>
      <p:sp>
        <p:nvSpPr>
          <p:cNvPr id="1842" name="Google Shape;1842;p46">
            <a:extLst>
              <a:ext uri="{FF2B5EF4-FFF2-40B4-BE49-F238E27FC236}">
                <a16:creationId xmlns:a16="http://schemas.microsoft.com/office/drawing/2014/main" id="{A4EE74B9-3795-16A6-86E8-7367BE3C34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29" y="973371"/>
            <a:ext cx="4956072" cy="3399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noProof="0" dirty="0"/>
              <a:t>De ce </a:t>
            </a:r>
            <a:r>
              <a:rPr lang="fr-FR" sz="2800" b="1" noProof="0" dirty="0" err="1"/>
              <a:t>Razor</a:t>
            </a:r>
            <a:r>
              <a:rPr lang="fr-FR" sz="2800" b="1" noProof="0" dirty="0"/>
              <a:t> Pages </a:t>
            </a:r>
            <a:r>
              <a:rPr lang="fr-FR" sz="2800" b="1" noProof="0" dirty="0" err="1"/>
              <a:t>și</a:t>
            </a:r>
            <a:r>
              <a:rPr lang="fr-FR" sz="2800" b="1" noProof="0" dirty="0"/>
              <a:t> nu MVC?</a:t>
            </a:r>
            <a:endParaRPr lang="ro-RO" sz="2800" b="1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sz="900" b="1" noProof="0" dirty="0"/>
          </a:p>
          <a:p>
            <a:pPr marL="285750" indent="-285750"/>
            <a:r>
              <a:rPr lang="ro-RO" noProof="0" dirty="0" err="1"/>
              <a:t>Routing</a:t>
            </a:r>
            <a:r>
              <a:rPr lang="ro-RO" noProof="0" dirty="0"/>
              <a:t> mai intuitiv: Spre deosebire de MVC, unde rutele trebuie definite manual, în </a:t>
            </a:r>
            <a:r>
              <a:rPr lang="ro-RO" noProof="0" dirty="0" err="1"/>
              <a:t>Razor</a:t>
            </a:r>
            <a:r>
              <a:rPr lang="ro-RO" noProof="0" dirty="0"/>
              <a:t> </a:t>
            </a:r>
            <a:r>
              <a:rPr lang="ro-RO" noProof="0" dirty="0" err="1"/>
              <a:t>Pages</a:t>
            </a:r>
            <a:r>
              <a:rPr lang="ro-RO" noProof="0" dirty="0"/>
              <a:t> structura </a:t>
            </a:r>
            <a:r>
              <a:rPr lang="ro-RO" noProof="0" dirty="0" err="1"/>
              <a:t>folderelor</a:t>
            </a:r>
            <a:r>
              <a:rPr lang="ro-RO" noProof="0" dirty="0"/>
              <a:t> reprezintă ruta.</a:t>
            </a:r>
            <a:endParaRPr lang="en-US" noProof="0" dirty="0"/>
          </a:p>
          <a:p>
            <a:pPr marL="285750" indent="-285750"/>
            <a:r>
              <a:rPr lang="ro-RO" noProof="0" dirty="0"/>
              <a:t>Structură mai simplă: </a:t>
            </a:r>
            <a:r>
              <a:rPr lang="ro-RO" noProof="0" dirty="0" err="1"/>
              <a:t>Razor</a:t>
            </a:r>
            <a:r>
              <a:rPr lang="ro-RO" noProof="0" dirty="0"/>
              <a:t> </a:t>
            </a:r>
            <a:r>
              <a:rPr lang="ro-RO" noProof="0" dirty="0" err="1"/>
              <a:t>Pages</a:t>
            </a:r>
            <a:r>
              <a:rPr lang="ro-RO" noProof="0" dirty="0"/>
              <a:t> conține tot ce ține de o pagină în două fișiere: unul de tip „.</a:t>
            </a:r>
            <a:r>
              <a:rPr lang="ro-RO" noProof="0" dirty="0" err="1"/>
              <a:t>cshtml</a:t>
            </a:r>
            <a:r>
              <a:rPr lang="ro-RO" noProof="0" dirty="0"/>
              <a:t>” și unul de tip „.</a:t>
            </a:r>
            <a:r>
              <a:rPr lang="ro-RO" noProof="0" dirty="0" err="1"/>
              <a:t>cshtml.cs</a:t>
            </a:r>
            <a:r>
              <a:rPr lang="ro-RO" noProof="0" dirty="0"/>
              <a:t>”, spre deosebire de MVC, care are controlere, </a:t>
            </a:r>
            <a:r>
              <a:rPr lang="ro-RO" noProof="0" dirty="0" err="1"/>
              <a:t>view</a:t>
            </a:r>
            <a:r>
              <a:rPr lang="ro-RO" noProof="0" dirty="0"/>
              <a:t>-uri și modele în fișiere separate și în </a:t>
            </a:r>
            <a:r>
              <a:rPr lang="ro-RO" noProof="0" dirty="0" err="1"/>
              <a:t>foldere</a:t>
            </a:r>
            <a:r>
              <a:rPr lang="ro-RO" noProof="0" dirty="0"/>
              <a:t> diferite.</a:t>
            </a:r>
            <a:endParaRPr lang="en-US" noProof="0" dirty="0"/>
          </a:p>
          <a:p>
            <a:pPr marL="285750" indent="-285750"/>
            <a:r>
              <a:rPr lang="ro-RO" noProof="0" dirty="0"/>
              <a:t>Mai ușor de înțeles: Nu trebuie să scrii clase de controler, </a:t>
            </a:r>
            <a:r>
              <a:rPr lang="ro-RO" noProof="0" dirty="0" err="1"/>
              <a:t>atributuri</a:t>
            </a:r>
            <a:r>
              <a:rPr lang="ro-RO" noProof="0" dirty="0"/>
              <a:t> de rută etc., așa cum este necesar în MVC.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3A6C5573-988E-347A-CD8C-DE0923A32859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57DFC62B-F969-84BC-926A-4A995EDFAFB6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B4A8120F-18F3-95D6-7F28-35E881C08F6A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96B823D1-D59A-1D7C-487C-DC1EAF263AC0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3190FC39-DA10-14DF-DCA6-1CCEBBB9427D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DFA50AE7-3609-39B6-6429-C569E30E5FD3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E6A45FAB-F3B5-9AD1-FD69-A0ED305A5985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92DC0AD4-9B7F-426B-31E1-CFA0DC41BF56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01EA41-A098-8D17-BAFF-0470635B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001" y="1230582"/>
            <a:ext cx="3381847" cy="319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AC9C3-58CA-5E00-50EA-4BE90F84F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001" y="770171"/>
            <a:ext cx="3410426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3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Web API</a:t>
            </a:r>
          </a:p>
        </p:txBody>
      </p:sp>
      <p:grpSp>
        <p:nvGrpSpPr>
          <p:cNvPr id="1950" name="Google Shape;1950;p49"/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1" name="Google Shape;1951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2" name="Google Shape;1952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3" name="Google Shape;1953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grpSp>
            <p:nvGrpSpPr>
              <p:cNvPr id="1956" name="Google Shape;1956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7" name="Google Shape;195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59" name="Google Shape;1959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0" name="Google Shape;196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2" name="Google Shape;1962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3" name="Google Shape;1963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4" name="Google Shape;1964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5" name="Google Shape;1965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6" name="Google Shape;1966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7" name="Google Shape;1967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8" name="Google Shape;1968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9" name="Google Shape;1969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</p:grpSp>
      <p:grpSp>
        <p:nvGrpSpPr>
          <p:cNvPr id="1971" name="Google Shape;1971;p49"/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2" name="Google Shape;1972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3" name="Google Shape;1973;p49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4" name="Google Shape;1974;p49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5" name="Google Shape;1975;p49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6" name="Google Shape;1976;p49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77" name="Google Shape;1977;p49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8" name="Google Shape;1978;p49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9" name="Google Shape;1979;p49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81" name="Google Shape;1981;p49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2" name="Google Shape;198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3" name="Google Shape;198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84" name="Google Shape;198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5" name="Google Shape;198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6" name="Google Shape;198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7" name="Google Shape;198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8" name="Google Shape;198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9" name="Google Shape;198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1990" name="Google Shape;199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91" name="Google Shape;1991;p49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2" name="Google Shape;199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3" name="Google Shape;199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94" name="Google Shape;199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5" name="Google Shape;199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6" name="Google Shape;199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7" name="Google Shape;199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8" name="Google Shape;199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9" name="Google Shape;199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00" name="Google Shape;200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01" name="Google Shape;2001;p49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2" name="Google Shape;200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3" name="Google Shape;200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2004" name="Google Shape;200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5" name="Google Shape;200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6" name="Google Shape;200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7" name="Google Shape;200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8" name="Google Shape;200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9" name="Google Shape;200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10" name="Google Shape;201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  <p:grpSp>
          <p:nvGrpSpPr>
            <p:cNvPr id="2014" name="Google Shape;2014;p49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5" name="Google Shape;2015;p4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8" name="Google Shape;2018;p49"/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2019" name="Google Shape;2019;p49"/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0" name="Google Shape;2020;p49"/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7CA1D70F-F252-DB93-56EA-931F96DD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A033057F-7EBD-6F18-56E8-0AB14DBA8A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General</a:t>
            </a:r>
          </a:p>
        </p:txBody>
      </p:sp>
      <p:sp>
        <p:nvSpPr>
          <p:cNvPr id="1842" name="Google Shape;1842;p46">
            <a:extLst>
              <a:ext uri="{FF2B5EF4-FFF2-40B4-BE49-F238E27FC236}">
                <a16:creationId xmlns:a16="http://schemas.microsoft.com/office/drawing/2014/main" id="{480D6FCC-1D76-A056-2FB7-4B929A7997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1195" y="1818501"/>
            <a:ext cx="3312516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Web API-</a:t>
            </a:r>
            <a:r>
              <a:rPr lang="ro-RO" noProof="0" dirty="0" err="1"/>
              <a:t>ul</a:t>
            </a:r>
            <a:r>
              <a:rPr lang="ro-RO" noProof="0" dirty="0"/>
              <a:t> a fost construit în C#.</a:t>
            </a:r>
          </a:p>
          <a:p>
            <a:pPr marL="285750" indent="-285750"/>
            <a:r>
              <a:rPr lang="ro-RO" noProof="0" dirty="0"/>
              <a:t>Acesta face legătura între </a:t>
            </a:r>
            <a:r>
              <a:rPr lang="ro-RO" noProof="0" dirty="0" err="1"/>
              <a:t>WebApp</a:t>
            </a:r>
            <a:r>
              <a:rPr lang="ro-RO" noProof="0" dirty="0"/>
              <a:t> sau scanner și baza de date.</a:t>
            </a:r>
          </a:p>
          <a:p>
            <a:pPr marL="285750" indent="-285750"/>
            <a:r>
              <a:rPr lang="ro-RO" noProof="0" dirty="0"/>
              <a:t>În același timp, verifică datele trimise de acestea pentru a asigura o bună funcționare a programului.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7AF502BF-3633-6600-C206-D23EABD459E8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5F56C623-6F72-19B5-E256-B47F6DDB68AC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43787DF0-73A4-0F74-A1BE-6F45CDCBD0ED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8CDCC00D-E635-D4A5-E995-7AF9FE492E3F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A3A0F8ED-2243-7D54-A89C-D72456D42EB3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26AA7287-99A6-BC90-9810-CFD3FFD15B4C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5E3D2951-4679-8CE8-75E8-EC42BF172A74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27B7E0DD-C26B-CA44-9A21-164CC2FB4643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451989-B6D0-9460-2178-1E4CD091E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38" y="621640"/>
            <a:ext cx="2619581" cy="124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72905D-F93D-C071-1BA7-8556B3418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4" b="97647" l="4675" r="971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0716" y="556230"/>
            <a:ext cx="2098938" cy="1424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1A3D2-6FC1-3A22-6F08-15CEDEE65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423" y="3171996"/>
            <a:ext cx="2095792" cy="895475"/>
          </a:xfrm>
          <a:prstGeom prst="rect">
            <a:avLst/>
          </a:prstGeom>
        </p:spPr>
      </p:pic>
      <p:cxnSp>
        <p:nvCxnSpPr>
          <p:cNvPr id="10" name="Straight Arrow Connector 18">
            <a:extLst>
              <a:ext uri="{FF2B5EF4-FFF2-40B4-BE49-F238E27FC236}">
                <a16:creationId xmlns:a16="http://schemas.microsoft.com/office/drawing/2014/main" id="{E10ED1A1-E456-1EB6-AC2D-3331CA23DD8C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455529" y="1868473"/>
            <a:ext cx="1309790" cy="1303523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810DD1BE-AF08-A91A-E9A9-E70DC83F802A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6765319" y="1980253"/>
            <a:ext cx="1214866" cy="1191743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81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F882BD79-C83B-42D8-973C-2B38EDBC5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244234A8-90E8-5C8F-0759-31A306F3ED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Flow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36203B0F-59A4-746C-CF16-721BEF38C1DF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601B6F56-A014-E64E-1EF9-3D7B4FE93AAE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ECEB5B06-BA9C-A5D9-E0A0-66FFC886CEA0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B4D3E71A-D231-B1C0-BB80-688B2F1DEFC8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F557D663-A863-6015-B424-8DBDA32DDF80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5C6F5EFD-1185-BC6D-0FEF-A38086708EC5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7EF05823-44FC-0359-6E17-D3F2C1310595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D1CC86D5-33DD-EFAB-38E0-7AE24590F365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4BE847E-397E-8161-2EBE-73911D4E3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946" y="539381"/>
            <a:ext cx="6737054" cy="373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63C0C-D0DD-7447-B5A2-2FB63CFE4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4" y="1467025"/>
            <a:ext cx="2229161" cy="88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A3EF4-B185-EACA-A733-BD298514D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34" y="2699343"/>
            <a:ext cx="2076740" cy="1409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437BE-5A57-08A1-BD19-7CC859C0D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178" y="1495792"/>
            <a:ext cx="1756294" cy="1317220"/>
          </a:xfrm>
          <a:prstGeom prst="rect">
            <a:avLst/>
          </a:prstGeom>
        </p:spPr>
      </p:pic>
      <p:cxnSp>
        <p:nvCxnSpPr>
          <p:cNvPr id="14" name="Straight Arrow Connector 18">
            <a:extLst>
              <a:ext uri="{FF2B5EF4-FFF2-40B4-BE49-F238E27FC236}">
                <a16:creationId xmlns:a16="http://schemas.microsoft.com/office/drawing/2014/main" id="{22334776-5E34-5509-79B8-991548550440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rot="10800000">
            <a:off x="2533286" y="1910000"/>
            <a:ext cx="928893" cy="244402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>
            <a:extLst>
              <a:ext uri="{FF2B5EF4-FFF2-40B4-BE49-F238E27FC236}">
                <a16:creationId xmlns:a16="http://schemas.microsoft.com/office/drawing/2014/main" id="{FE0CAED3-2C98-D7E7-115C-D785A1B0DFD3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rot="10800000" flipV="1">
            <a:off x="2457074" y="2154402"/>
            <a:ext cx="1005104" cy="1249890"/>
          </a:xfrm>
          <a:prstGeom prst="bentConnector3">
            <a:avLst>
              <a:gd name="adj1" fmla="val 46605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89A2CB2E-4573-E2B9-9456-67ECD98ACB1D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5400000">
            <a:off x="3319924" y="-988525"/>
            <a:ext cx="554331" cy="4356768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128DA31-11AB-9894-181B-953968FD3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656" y="3597404"/>
            <a:ext cx="1810003" cy="533474"/>
          </a:xfrm>
          <a:prstGeom prst="rect">
            <a:avLst/>
          </a:prstGeom>
        </p:spPr>
      </p:pic>
      <p:cxnSp>
        <p:nvCxnSpPr>
          <p:cNvPr id="32" name="Straight Arrow Connector 18">
            <a:extLst>
              <a:ext uri="{FF2B5EF4-FFF2-40B4-BE49-F238E27FC236}">
                <a16:creationId xmlns:a16="http://schemas.microsoft.com/office/drawing/2014/main" id="{A9E368D1-C24D-41AA-676A-CE2F665D51A9}"/>
              </a:ext>
            </a:extLst>
          </p:cNvPr>
          <p:cNvCxnSpPr>
            <a:cxnSpLocks/>
            <a:stCxn id="8" idx="2"/>
            <a:endCxn id="31" idx="1"/>
          </p:cNvCxnSpPr>
          <p:nvPr/>
        </p:nvCxnSpPr>
        <p:spPr>
          <a:xfrm rot="5400000" flipH="1" flipV="1">
            <a:off x="2472130" y="2810715"/>
            <a:ext cx="245099" cy="2351952"/>
          </a:xfrm>
          <a:prstGeom prst="bentConnector4">
            <a:avLst>
              <a:gd name="adj1" fmla="val -93268"/>
              <a:gd name="adj2" fmla="val 72075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D75A671-5196-3DC0-3C8A-1CCF724F25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113" y="1641984"/>
            <a:ext cx="1908341" cy="2342056"/>
          </a:xfrm>
          <a:prstGeom prst="rect">
            <a:avLst/>
          </a:prstGeom>
        </p:spPr>
      </p:pic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id="{A6AA2903-A38C-0C42-562F-5D074337AFC6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5580659" y="2813012"/>
            <a:ext cx="1105454" cy="1051129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8">
            <a:extLst>
              <a:ext uri="{FF2B5EF4-FFF2-40B4-BE49-F238E27FC236}">
                <a16:creationId xmlns:a16="http://schemas.microsoft.com/office/drawing/2014/main" id="{7124F4A2-9312-A19B-5BA8-2D4ADFF7E58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1245521" y="2526158"/>
            <a:ext cx="346369" cy="1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7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2E5C4ADF-172A-90F0-D272-524B9E13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A97870C5-8920-A281-3761-F29D47F909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Controllers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289AC94A-2603-90D1-CBAA-39EC44E9E9E6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8FA6266C-D490-3648-CEB5-40E41126DE9B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C126947D-F3EB-F549-2CBC-44ED36BAFDB6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280D7B3F-BBF7-5D4F-87A8-1ECCD19FC61E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7B9F8EA9-5BA5-8F54-C199-61E1ED872E17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3F4308BA-1B34-2FA0-C778-BFAA4AD7786A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5AEE9222-EE2F-E2B5-3A69-BB33C3E15E97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EBF9696E-CF9B-4D29-91F4-40B2F2E2BDBD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13" name="Google Shape;1842;p46">
            <a:extLst>
              <a:ext uri="{FF2B5EF4-FFF2-40B4-BE49-F238E27FC236}">
                <a16:creationId xmlns:a16="http://schemas.microsoft.com/office/drawing/2014/main" id="{31940D20-F7E4-4EB3-A19F-DFD5642B57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2091" y="2217328"/>
            <a:ext cx="7579817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„</a:t>
            </a:r>
            <a:r>
              <a:rPr lang="ro-RO" noProof="0" dirty="0" err="1"/>
              <a:t>AdminController</a:t>
            </a:r>
            <a:r>
              <a:rPr lang="ro-RO" noProof="0" dirty="0"/>
              <a:t>” este responsabil pentru metodele folosite de </a:t>
            </a:r>
            <a:r>
              <a:rPr lang="ro-RO" noProof="0" dirty="0" err="1"/>
              <a:t>WebApp</a:t>
            </a:r>
            <a:r>
              <a:rPr lang="ro-RO" noProof="0" dirty="0"/>
              <a:t> când este </a:t>
            </a:r>
            <a:r>
              <a:rPr lang="ro-RO" noProof="0" dirty="0" err="1"/>
              <a:t>logat</a:t>
            </a:r>
            <a:r>
              <a:rPr lang="ro-RO" noProof="0" dirty="0"/>
              <a:t> utilizatorul cu rol de </a:t>
            </a:r>
            <a:r>
              <a:rPr lang="ro-RO" noProof="0" dirty="0" err="1"/>
              <a:t>admin</a:t>
            </a:r>
            <a:r>
              <a:rPr lang="ro-RO" noProof="0" dirty="0"/>
              <a:t>.</a:t>
            </a:r>
          </a:p>
          <a:p>
            <a:pPr marL="285750" indent="-285750"/>
            <a:r>
              <a:rPr lang="ro-RO" noProof="0" dirty="0"/>
              <a:t>„</a:t>
            </a:r>
            <a:r>
              <a:rPr lang="ro-RO" noProof="0" dirty="0" err="1"/>
              <a:t>ClientController</a:t>
            </a:r>
            <a:r>
              <a:rPr lang="ro-RO" noProof="0" dirty="0"/>
              <a:t>” este responsabil pentru metodele folosite de </a:t>
            </a:r>
            <a:r>
              <a:rPr lang="ro-RO" noProof="0" dirty="0" err="1"/>
              <a:t>WebApp</a:t>
            </a:r>
            <a:r>
              <a:rPr lang="ro-RO" noProof="0" dirty="0"/>
              <a:t> când este </a:t>
            </a:r>
            <a:r>
              <a:rPr lang="ro-RO" noProof="0" dirty="0" err="1"/>
              <a:t>logat</a:t>
            </a:r>
            <a:r>
              <a:rPr lang="ro-RO" noProof="0" dirty="0"/>
              <a:t> utilizatorul cu rol de client.</a:t>
            </a:r>
          </a:p>
          <a:p>
            <a:pPr marL="285750" indent="-285750"/>
            <a:r>
              <a:rPr lang="ro-RO" noProof="0" dirty="0"/>
              <a:t>„</a:t>
            </a:r>
            <a:r>
              <a:rPr lang="ro-RO" noProof="0" dirty="0" err="1"/>
              <a:t>CommonController</a:t>
            </a:r>
            <a:r>
              <a:rPr lang="ro-RO" noProof="0" dirty="0"/>
              <a:t>” este responsabil pentru metodele folosite de </a:t>
            </a:r>
            <a:r>
              <a:rPr lang="ro-RO" noProof="0" dirty="0" err="1"/>
              <a:t>WebApp</a:t>
            </a:r>
            <a:r>
              <a:rPr lang="ro-RO" noProof="0" dirty="0"/>
              <a:t> atunci când nu este încă </a:t>
            </a:r>
            <a:r>
              <a:rPr lang="ro-RO" noProof="0" dirty="0" err="1"/>
              <a:t>logat</a:t>
            </a:r>
            <a:r>
              <a:rPr lang="ro-RO" noProof="0" dirty="0"/>
              <a:t> utilizatorul și conține metode precum resetarea parolei sau </a:t>
            </a:r>
            <a:r>
              <a:rPr lang="ro-RO" noProof="0" dirty="0" err="1"/>
              <a:t>logarea</a:t>
            </a:r>
            <a:r>
              <a:rPr lang="ro-RO" noProof="0" dirty="0"/>
              <a:t>.</a:t>
            </a:r>
          </a:p>
          <a:p>
            <a:pPr marL="285750" indent="-285750"/>
            <a:r>
              <a:rPr lang="ro-RO" noProof="0" dirty="0"/>
              <a:t>„ESP32Controller” conține o singură metodă folosită de </a:t>
            </a:r>
            <a:r>
              <a:rPr lang="ro-RO" noProof="0" dirty="0" err="1"/>
              <a:t>microcontroller</a:t>
            </a:r>
            <a:r>
              <a:rPr lang="ro-RO" noProof="0" dirty="0"/>
              <a:t> pentru a introduce în tabelul „</a:t>
            </a:r>
            <a:r>
              <a:rPr lang="ro-RO" noProof="0" dirty="0" err="1"/>
              <a:t>Entries</a:t>
            </a:r>
            <a:r>
              <a:rPr lang="ro-RO" noProof="0" dirty="0"/>
              <a:t>” prezența clienților.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AE70E-3FE9-6297-A360-DE284B85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43" y="1123718"/>
            <a:ext cx="2095792" cy="895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7D5A11-2ED3-556E-3EF9-73F7CAB0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027" y="141382"/>
            <a:ext cx="4697946" cy="172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7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A8C5B36D-7107-FC8A-70D4-D95386C99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214D5476-C70A-E7F9-B4C1-B9E7C5DBE6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Controllers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1423134D-A84E-B299-B289-653953599CCA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C9053F7D-403C-C65A-EB4C-45B14F6A15C4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A7334BA4-B395-77F9-F979-8A77071A46E8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098B833D-F443-87D6-EB28-3FEE81EDFFF3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6DDCD3E2-A112-1B2F-ED11-CAA7A42221D6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7FEEAAD0-81C0-30E8-68E3-9522FF6B0C5E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D291A827-6FCF-9D01-210F-44E903018D62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2977ECBC-D697-7D12-119A-6D4192FB7100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13" name="Google Shape;1842;p46">
            <a:extLst>
              <a:ext uri="{FF2B5EF4-FFF2-40B4-BE49-F238E27FC236}">
                <a16:creationId xmlns:a16="http://schemas.microsoft.com/office/drawing/2014/main" id="{6EF1F46B-6561-76AB-E0F8-79D2F1A33D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99653" y="3264746"/>
            <a:ext cx="5861360" cy="128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o-RO" noProof="0" dirty="0"/>
              <a:t>Metodele din </a:t>
            </a:r>
            <a:r>
              <a:rPr lang="ro-RO" noProof="0" dirty="0" err="1"/>
              <a:t>WebAPI</a:t>
            </a:r>
            <a:r>
              <a:rPr lang="ro-RO" noProof="0" dirty="0"/>
              <a:t> sunt de tip HTTP, astfel trebuie </a:t>
            </a:r>
            <a:r>
              <a:rPr lang="en-US" noProof="0" dirty="0"/>
              <a:t>ales</a:t>
            </a:r>
            <a:r>
              <a:rPr lang="ro-RO" noProof="0" dirty="0"/>
              <a:t> ce tip să fie folosit. În realizarea proiectului am folosit metodele: GET, POST, PUT și DELETE.</a:t>
            </a:r>
          </a:p>
          <a:p>
            <a:pPr marL="0" indent="0">
              <a:buNone/>
            </a:pPr>
            <a:endParaRPr lang="ro-RO" noProof="0" dirty="0"/>
          </a:p>
          <a:p>
            <a:pPr marL="0" indent="0">
              <a:buNone/>
            </a:pPr>
            <a:r>
              <a:rPr lang="ro-RO" noProof="0" dirty="0"/>
              <a:t>Ex</a:t>
            </a:r>
            <a:r>
              <a:rPr lang="en-US" noProof="0" dirty="0"/>
              <a:t>: </a:t>
            </a:r>
            <a:r>
              <a:rPr lang="ro-RO" noProof="0" dirty="0"/>
              <a:t>„https://localhost:7172/Common/Login”    -de tip POST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943751-FBF1-1C81-C162-194AD7C3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94" y="1218583"/>
            <a:ext cx="4697946" cy="172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9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728C2FBB-F7F6-06A7-37E8-3572A8BA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404E9562-9EF6-9594-7C41-ABED0779D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Services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52FE6094-A301-EF97-8E99-64D6BE3066AA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28E523DB-2EBA-303D-3C27-88DF972AAC32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B5D7EA50-53E3-49C8-B4DF-A437C80D2C33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C1755113-1B06-B465-36D9-21AE9C6DCECA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7BE7E9C5-FBA6-7260-7F1C-905751CBC2A8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484929A4-EA0C-EC4C-2684-6EDBA76F0B10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03485427-1788-DB04-AD35-7CA165C76936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38C7AD67-9666-7331-234C-5B632FF6EE48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13" name="Google Shape;1842;p46">
            <a:extLst>
              <a:ext uri="{FF2B5EF4-FFF2-40B4-BE49-F238E27FC236}">
                <a16:creationId xmlns:a16="http://schemas.microsoft.com/office/drawing/2014/main" id="{87C40CE5-1953-BCD1-BD1C-86EE379E8E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352761"/>
            <a:ext cx="3512202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Pentru a introduce și extrage din baza de date, am creat câte o clasă diferită pentru fiecare tabel, în care am injectat</a:t>
            </a:r>
            <a:r>
              <a:rPr lang="en-US" noProof="0" dirty="0"/>
              <a:t>.</a:t>
            </a:r>
            <a:r>
              <a:rPr lang="ro-RO" noProof="0" dirty="0"/>
              <a:t> „</a:t>
            </a:r>
            <a:r>
              <a:rPr lang="ro-RO" noProof="0" dirty="0" err="1"/>
              <a:t>AttendanceContext</a:t>
            </a:r>
            <a:r>
              <a:rPr lang="ro-RO" noProof="0" dirty="0"/>
              <a:t>” pentru a avea acces la baza de date și am definit metodele pe care le vor folosi controlerele</a:t>
            </a:r>
            <a:r>
              <a:rPr lang="en-US" noProof="0" dirty="0"/>
              <a:t>.</a:t>
            </a:r>
            <a:endParaRPr lang="ro-RO" noProof="0" dirty="0"/>
          </a:p>
          <a:p>
            <a:pPr marL="285750" indent="-285750"/>
            <a:r>
              <a:rPr lang="ro-RO" noProof="0" dirty="0"/>
              <a:t>Clasa moștenește o interfață. Aceasta definește ce funcții trebuie să existe și ce parametri trebuie să aibă.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E68EC-213C-6492-3183-531B15277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65" y="3085035"/>
            <a:ext cx="4156413" cy="1923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0A7CF-11BA-E471-FBE3-B3AEA7C6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665" y="134472"/>
            <a:ext cx="4156413" cy="1331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882E2A-9625-82DB-9324-8087DD4C3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665" y="1503112"/>
            <a:ext cx="2508005" cy="15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1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BBB29FBA-3D48-54D2-EBA4-3AEC61EE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898C8061-D219-1247-4559-DE43709222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DB Context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344126E3-CE4F-1EEB-ECFD-19ACA7C34234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B24CC087-C903-3813-2CAC-8461E98013AD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6B95D434-1C10-F195-5266-A274B9A0B223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2E34902F-A45C-895E-0E49-7690FC8660BC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1598A5C0-AB67-1F43-833A-D4EAB21B98DA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E7AAEAF8-A2D4-C253-07B5-66B7777917B3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AA392535-2463-350E-F14B-391A95A408B1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2E262830-AD72-00B2-5750-A8282B9DB6D1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13" name="Google Shape;1842;p46">
            <a:extLst>
              <a:ext uri="{FF2B5EF4-FFF2-40B4-BE49-F238E27FC236}">
                <a16:creationId xmlns:a16="http://schemas.microsoft.com/office/drawing/2014/main" id="{3D134139-86E2-3348-98E3-552D721676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352761"/>
            <a:ext cx="3512202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Code </a:t>
            </a:r>
            <a:r>
              <a:rPr lang="ro-RO" noProof="0" dirty="0" err="1"/>
              <a:t>first</a:t>
            </a:r>
            <a:r>
              <a:rPr lang="ro-RO" noProof="0" dirty="0"/>
              <a:t> </a:t>
            </a:r>
            <a:r>
              <a:rPr lang="ro-RO" noProof="0" dirty="0" err="1"/>
              <a:t>approach</a:t>
            </a:r>
            <a:r>
              <a:rPr lang="en-US" noProof="0" dirty="0"/>
              <a:t>.</a:t>
            </a:r>
            <a:endParaRPr lang="ro-RO" noProof="0" dirty="0"/>
          </a:p>
          <a:p>
            <a:pPr marL="285750" indent="-285750"/>
            <a:r>
              <a:rPr lang="ro-RO" noProof="0" dirty="0"/>
              <a:t> Structura tabelelor conține, pe post de coloane, variabilele din interiorul claselor de date</a:t>
            </a:r>
            <a:r>
              <a:rPr lang="en-US" noProof="0" dirty="0"/>
              <a:t>.</a:t>
            </a:r>
            <a:endParaRPr lang="ro-RO" noProof="0" dirty="0"/>
          </a:p>
          <a:p>
            <a:pPr marL="285750" indent="-285750"/>
            <a:r>
              <a:rPr lang="ro-RO" noProof="0" dirty="0"/>
              <a:t>Se definesc detalii</a:t>
            </a:r>
            <a:r>
              <a:rPr lang="en-US" noProof="0" dirty="0"/>
              <a:t>le</a:t>
            </a:r>
            <a:r>
              <a:rPr lang="ro-RO" noProof="0" dirty="0"/>
              <a:t> tabele</a:t>
            </a:r>
            <a:r>
              <a:rPr lang="en-US" noProof="0" dirty="0"/>
              <a:t>lor</a:t>
            </a:r>
            <a:r>
              <a:rPr lang="ro-RO" noProof="0" dirty="0"/>
              <a:t> (chei primare, câmpuri unice)</a:t>
            </a:r>
            <a:r>
              <a:rPr lang="en-US" noProof="0" dirty="0"/>
              <a:t>.</a:t>
            </a:r>
            <a:endParaRPr lang="ro-RO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4A3F36-E8E8-461D-01DB-05D8FD0F1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325" y="960876"/>
            <a:ext cx="3829753" cy="3857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C8B61C-5115-F7C0-FFEA-44742428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477" y="3493497"/>
            <a:ext cx="2102523" cy="905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E555E2-4E8D-C7F4-A645-102700F2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41" y="3493497"/>
            <a:ext cx="2164685" cy="9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6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noProof="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</a:t>
            </a:r>
            <a:r>
              <a:rPr lang="ro-RO" sz="3200" noProof="0" dirty="0" err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contents</a:t>
            </a:r>
            <a:endParaRPr lang="ro-RO" sz="3200" noProof="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7" name="Google Shape;1467;p37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535742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Motivarea alegeri temei</a:t>
            </a:r>
          </a:p>
        </p:txBody>
      </p:sp>
      <p:sp>
        <p:nvSpPr>
          <p:cNvPr id="1472" name="Google Shape;1472;p37"/>
          <p:cNvSpPr txBox="1">
            <a:spLocks noGrp="1"/>
          </p:cNvSpPr>
          <p:nvPr>
            <p:ph type="title" idx="5"/>
          </p:nvPr>
        </p:nvSpPr>
        <p:spPr>
          <a:xfrm>
            <a:off x="1959120" y="1355963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01</a:t>
            </a:r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6"/>
          </p:nvPr>
        </p:nvSpPr>
        <p:spPr>
          <a:xfrm>
            <a:off x="1959120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03</a:t>
            </a:r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7"/>
          </p:nvPr>
        </p:nvSpPr>
        <p:spPr>
          <a:xfrm>
            <a:off x="5728153" y="1355963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02</a:t>
            </a:r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8"/>
          </p:nvPr>
        </p:nvSpPr>
        <p:spPr>
          <a:xfrm>
            <a:off x="5728153" y="296231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04</a:t>
            </a:r>
          </a:p>
        </p:txBody>
      </p:sp>
      <p:sp>
        <p:nvSpPr>
          <p:cNvPr id="1476" name="Google Shape;1476;p37"/>
          <p:cNvSpPr txBox="1">
            <a:spLocks noGrp="1"/>
          </p:cNvSpPr>
          <p:nvPr>
            <p:ph type="subTitle" idx="13"/>
          </p:nvPr>
        </p:nvSpPr>
        <p:spPr>
          <a:xfrm>
            <a:off x="5013094" y="1922558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Aspecte teoretice</a:t>
            </a:r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4"/>
          </p:nvPr>
        </p:nvSpPr>
        <p:spPr>
          <a:xfrm>
            <a:off x="719999" y="3614801"/>
            <a:ext cx="3535743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Prezentarea aplicației</a:t>
            </a:r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5"/>
          </p:nvPr>
        </p:nvSpPr>
        <p:spPr>
          <a:xfrm>
            <a:off x="5494863" y="3496059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Concluzii</a:t>
            </a:r>
          </a:p>
        </p:txBody>
      </p:sp>
      <p:sp>
        <p:nvSpPr>
          <p:cNvPr id="2" name="Google Shape;1475;p37">
            <a:extLst>
              <a:ext uri="{FF2B5EF4-FFF2-40B4-BE49-F238E27FC236}">
                <a16:creationId xmlns:a16="http://schemas.microsoft.com/office/drawing/2014/main" id="{E23F951B-D3FD-8010-C653-BCC9121B96F2}"/>
              </a:ext>
            </a:extLst>
          </p:cNvPr>
          <p:cNvSpPr txBox="1">
            <a:spLocks/>
          </p:cNvSpPr>
          <p:nvPr/>
        </p:nvSpPr>
        <p:spPr>
          <a:xfrm>
            <a:off x="2037913" y="4017101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ro-RO" noProof="0" dirty="0"/>
              <a:t>05</a:t>
            </a:r>
          </a:p>
        </p:txBody>
      </p:sp>
      <p:sp>
        <p:nvSpPr>
          <p:cNvPr id="3" name="Google Shape;1478;p37">
            <a:extLst>
              <a:ext uri="{FF2B5EF4-FFF2-40B4-BE49-F238E27FC236}">
                <a16:creationId xmlns:a16="http://schemas.microsoft.com/office/drawing/2014/main" id="{8142C441-E4D4-8842-61B1-77E4F1640777}"/>
              </a:ext>
            </a:extLst>
          </p:cNvPr>
          <p:cNvSpPr txBox="1">
            <a:spLocks/>
          </p:cNvSpPr>
          <p:nvPr/>
        </p:nvSpPr>
        <p:spPr>
          <a:xfrm>
            <a:off x="949813" y="4596508"/>
            <a:ext cx="323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en-US" noProof="0" dirty="0" err="1"/>
              <a:t>Obiective</a:t>
            </a:r>
            <a:r>
              <a:rPr lang="en-US" noProof="0" dirty="0"/>
              <a:t> </a:t>
            </a:r>
            <a:r>
              <a:rPr lang="en-US" noProof="0" dirty="0" err="1"/>
              <a:t>viitoare</a:t>
            </a:r>
            <a:endParaRPr lang="ro-RO" noProof="0" dirty="0"/>
          </a:p>
        </p:txBody>
      </p:sp>
      <p:sp>
        <p:nvSpPr>
          <p:cNvPr id="4" name="Google Shape;1475;p37">
            <a:extLst>
              <a:ext uri="{FF2B5EF4-FFF2-40B4-BE49-F238E27FC236}">
                <a16:creationId xmlns:a16="http://schemas.microsoft.com/office/drawing/2014/main" id="{0449BACC-CBAD-7CAF-01C5-E2FC2C7920DE}"/>
              </a:ext>
            </a:extLst>
          </p:cNvPr>
          <p:cNvSpPr txBox="1">
            <a:spLocks/>
          </p:cNvSpPr>
          <p:nvPr/>
        </p:nvSpPr>
        <p:spPr>
          <a:xfrm>
            <a:off x="5753087" y="4022635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ro-RO" noProof="0" dirty="0"/>
              <a:t>0</a:t>
            </a:r>
            <a:r>
              <a:rPr lang="en-US" noProof="0" dirty="0"/>
              <a:t>6</a:t>
            </a:r>
            <a:endParaRPr lang="ro-RO" noProof="0" dirty="0"/>
          </a:p>
        </p:txBody>
      </p:sp>
      <p:sp>
        <p:nvSpPr>
          <p:cNvPr id="5" name="Google Shape;1478;p37">
            <a:extLst>
              <a:ext uri="{FF2B5EF4-FFF2-40B4-BE49-F238E27FC236}">
                <a16:creationId xmlns:a16="http://schemas.microsoft.com/office/drawing/2014/main" id="{ACC4AD7A-F5F3-10D2-B0C5-3D6C99BF55CC}"/>
              </a:ext>
            </a:extLst>
          </p:cNvPr>
          <p:cNvSpPr txBox="1">
            <a:spLocks/>
          </p:cNvSpPr>
          <p:nvPr/>
        </p:nvSpPr>
        <p:spPr>
          <a:xfrm>
            <a:off x="4664987" y="4602042"/>
            <a:ext cx="323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ro-RO" noProof="0" dirty="0" err="1"/>
              <a:t>Webografie</a:t>
            </a:r>
            <a:endParaRPr lang="ro-RO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2A30A83E-2965-A8EB-1DB6-26D5E7BF0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61054DBF-0EF3-F4DE-2A76-81C0EF128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Securitate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E72B6E88-2AF4-2E6C-DA2B-BDDB5128BF2D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F9180F73-7716-DB59-1A5B-4C5E01357F35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9841CAB8-45B8-F038-78D3-1A50AC7BF253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9100C61B-5091-C1AA-C841-912CAA409B02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99E92EC7-4EF2-6BD2-1189-3EA6FAD798BC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30309EA4-1A17-EE95-F576-9DCDD71306E5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589FA57C-EAE9-77BB-EC98-6BB81584512A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663A9741-C78A-BFCD-CE92-0420CA477B6E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13" name="Google Shape;1842;p46">
            <a:extLst>
              <a:ext uri="{FF2B5EF4-FFF2-40B4-BE49-F238E27FC236}">
                <a16:creationId xmlns:a16="http://schemas.microsoft.com/office/drawing/2014/main" id="{41FE1E8E-8EF5-BEDD-E75D-2B963C4D00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028380"/>
            <a:ext cx="7834721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UID adaugă un strat de securitate, executând </a:t>
            </a:r>
            <a:r>
              <a:rPr lang="ro-RO" noProof="0" dirty="0" err="1"/>
              <a:t>requesturi</a:t>
            </a:r>
            <a:r>
              <a:rPr lang="ro-RO" noProof="0" dirty="0"/>
              <a:t> doar dacă îl conține.</a:t>
            </a:r>
          </a:p>
          <a:p>
            <a:pPr marL="285750" indent="-285750"/>
            <a:endParaRPr lang="ro-RO" dirty="0"/>
          </a:p>
          <a:p>
            <a:pPr marL="285750" indent="-285750"/>
            <a:endParaRPr lang="ro-RO" noProof="0" dirty="0"/>
          </a:p>
          <a:p>
            <a:pPr marL="285750" indent="-285750"/>
            <a:endParaRPr lang="ro-RO" dirty="0"/>
          </a:p>
          <a:p>
            <a:pPr marL="285750" indent="-285750"/>
            <a:r>
              <a:rPr lang="ro-RO" noProof="0" dirty="0"/>
              <a:t>Parola utilizatorilor este criptată pentru a asigura protecția acesteia în cazul unei spargeri a bazei de date (de exemplu, „testpass1” -</a:t>
            </a:r>
            <a:r>
              <a:rPr lang="en-US" dirty="0"/>
              <a:t>&gt;</a:t>
            </a:r>
            <a:r>
              <a:rPr lang="ro-RO" noProof="0" dirty="0"/>
              <a:t> „</a:t>
            </a:r>
            <a:r>
              <a:rPr lang="ro-RO" noProof="0" dirty="0" err="1"/>
              <a:t>AQAAAAIAAYagAAAAEKedSrhwVrJx</a:t>
            </a:r>
            <a:r>
              <a:rPr lang="ro-RO" noProof="0" dirty="0"/>
              <a:t>/bhw7PqwY3V9zfw7pR8/5SbMqDnRCW+hq9Vrs7/xybimErcAe9u+Zw==”).</a:t>
            </a:r>
          </a:p>
          <a:p>
            <a:pPr marL="285750" indent="-285750"/>
            <a:r>
              <a:rPr lang="ro-RO" noProof="0" dirty="0"/>
              <a:t>Recriptarea aceleași parole va duce la rezultate diferite.„</a:t>
            </a:r>
            <a:r>
              <a:rPr lang="ro-RO" noProof="0" dirty="0" err="1"/>
              <a:t>AspNetCore.Identity</a:t>
            </a:r>
            <a:r>
              <a:rPr lang="ro-RO" noProof="0" dirty="0"/>
              <a:t>” gestionează criptarea și compararea.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65505-8429-31F7-4B2F-70EDCCF64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03" y="1423221"/>
            <a:ext cx="3377114" cy="68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D8601-83D9-C5BC-D66F-52B1BC219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15" y="4144978"/>
            <a:ext cx="5556567" cy="636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56D35-F149-ACDB-AFDE-47AEB2090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715" y="3718866"/>
            <a:ext cx="5556567" cy="3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67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>
          <a:extLst>
            <a:ext uri="{FF2B5EF4-FFF2-40B4-BE49-F238E27FC236}">
              <a16:creationId xmlns:a16="http://schemas.microsoft.com/office/drawing/2014/main" id="{3CF91A6D-DEAE-B1F2-2021-D06195A4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>
            <a:extLst>
              <a:ext uri="{FF2B5EF4-FFF2-40B4-BE49-F238E27FC236}">
                <a16:creationId xmlns:a16="http://schemas.microsoft.com/office/drawing/2014/main" id="{C30C1A9F-CF8B-9BDD-4EFB-74EBD9E5AB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Hardware</a:t>
            </a:r>
          </a:p>
        </p:txBody>
      </p:sp>
      <p:grpSp>
        <p:nvGrpSpPr>
          <p:cNvPr id="1950" name="Google Shape;1950;p49">
            <a:extLst>
              <a:ext uri="{FF2B5EF4-FFF2-40B4-BE49-F238E27FC236}">
                <a16:creationId xmlns:a16="http://schemas.microsoft.com/office/drawing/2014/main" id="{03F6E86F-F2BE-67A1-226F-9FC16FF5DBA4}"/>
              </a:ext>
            </a:extLst>
          </p:cNvPr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1" name="Google Shape;1951;p49">
              <a:extLst>
                <a:ext uri="{FF2B5EF4-FFF2-40B4-BE49-F238E27FC236}">
                  <a16:creationId xmlns:a16="http://schemas.microsoft.com/office/drawing/2014/main" id="{C19E6456-9F0F-2E07-E8CA-5D5FA8F63CA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2" name="Google Shape;1952;p49">
              <a:extLst>
                <a:ext uri="{FF2B5EF4-FFF2-40B4-BE49-F238E27FC236}">
                  <a16:creationId xmlns:a16="http://schemas.microsoft.com/office/drawing/2014/main" id="{E954EADF-11A5-2F78-038F-1F77F88079C5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3" name="Google Shape;1953;p49">
                <a:extLst>
                  <a:ext uri="{FF2B5EF4-FFF2-40B4-BE49-F238E27FC236}">
                    <a16:creationId xmlns:a16="http://schemas.microsoft.com/office/drawing/2014/main" id="{34B1D175-E98D-4C70-1972-FBA841C35C87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C330F108-5EDB-F71C-7CC8-AB5BB9F08421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96831EBD-32AF-4BB4-DC9A-EFE24B3AAD16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grpSp>
            <p:nvGrpSpPr>
              <p:cNvPr id="1956" name="Google Shape;1956;p49">
                <a:extLst>
                  <a:ext uri="{FF2B5EF4-FFF2-40B4-BE49-F238E27FC236}">
                    <a16:creationId xmlns:a16="http://schemas.microsoft.com/office/drawing/2014/main" id="{2EB95DF1-D322-363C-146B-9D3944288CB0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7" name="Google Shape;1957;p49">
                  <a:extLst>
                    <a:ext uri="{FF2B5EF4-FFF2-40B4-BE49-F238E27FC236}">
                      <a16:creationId xmlns:a16="http://schemas.microsoft.com/office/drawing/2014/main" id="{1BA47EBC-7048-BF2C-25FC-4439115CAE66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41EC92A4-DB70-C713-F1FD-4A8185FC0E93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59" name="Google Shape;1959;p49">
                <a:extLst>
                  <a:ext uri="{FF2B5EF4-FFF2-40B4-BE49-F238E27FC236}">
                    <a16:creationId xmlns:a16="http://schemas.microsoft.com/office/drawing/2014/main" id="{D17A0318-DE42-6946-4C46-75C61081599A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0" name="Google Shape;1960;p49">
                  <a:extLst>
                    <a:ext uri="{FF2B5EF4-FFF2-40B4-BE49-F238E27FC236}">
                      <a16:creationId xmlns:a16="http://schemas.microsoft.com/office/drawing/2014/main" id="{EFDC5A25-EA5E-215A-60FA-8F97D459B450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E11D0046-9F68-FDE3-0108-E5529D9CE6C2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2" name="Google Shape;1962;p49">
                <a:extLst>
                  <a:ext uri="{FF2B5EF4-FFF2-40B4-BE49-F238E27FC236}">
                    <a16:creationId xmlns:a16="http://schemas.microsoft.com/office/drawing/2014/main" id="{62E9FB26-0C1E-3E0F-485F-C892F505F0C9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3" name="Google Shape;1963;p49">
                  <a:extLst>
                    <a:ext uri="{FF2B5EF4-FFF2-40B4-BE49-F238E27FC236}">
                      <a16:creationId xmlns:a16="http://schemas.microsoft.com/office/drawing/2014/main" id="{AC1006FA-25A1-F6EB-463D-7FC65B5766AF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7F24E447-1CE4-568F-9E0B-35569C51E2DF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5" name="Google Shape;1965;p49">
                <a:extLst>
                  <a:ext uri="{FF2B5EF4-FFF2-40B4-BE49-F238E27FC236}">
                    <a16:creationId xmlns:a16="http://schemas.microsoft.com/office/drawing/2014/main" id="{1D446B51-3CC1-4B0E-6C36-19F08B53C903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6" name="Google Shape;1966;p49">
                  <a:extLst>
                    <a:ext uri="{FF2B5EF4-FFF2-40B4-BE49-F238E27FC236}">
                      <a16:creationId xmlns:a16="http://schemas.microsoft.com/office/drawing/2014/main" id="{6C6EB0AD-1927-8AF7-153D-F687B87C0308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AF1F99CE-E316-B40E-E52F-CB56FDAD0745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8" name="Google Shape;1968;p49">
                <a:extLst>
                  <a:ext uri="{FF2B5EF4-FFF2-40B4-BE49-F238E27FC236}">
                    <a16:creationId xmlns:a16="http://schemas.microsoft.com/office/drawing/2014/main" id="{690417D6-1F44-962E-44F3-D031A3134E03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9" name="Google Shape;1969;p49">
                  <a:extLst>
                    <a:ext uri="{FF2B5EF4-FFF2-40B4-BE49-F238E27FC236}">
                      <a16:creationId xmlns:a16="http://schemas.microsoft.com/office/drawing/2014/main" id="{0D0A1760-4CD1-3E8D-A75C-17A4EAD7944D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F20204B5-5D76-418E-E668-C39E09A311CD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</p:grpSp>
      <p:grpSp>
        <p:nvGrpSpPr>
          <p:cNvPr id="1971" name="Google Shape;1971;p49">
            <a:extLst>
              <a:ext uri="{FF2B5EF4-FFF2-40B4-BE49-F238E27FC236}">
                <a16:creationId xmlns:a16="http://schemas.microsoft.com/office/drawing/2014/main" id="{C89CCD23-8218-C89D-A22E-F5D1C07F5555}"/>
              </a:ext>
            </a:extLst>
          </p:cNvPr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2" name="Google Shape;1972;p49">
              <a:extLst>
                <a:ext uri="{FF2B5EF4-FFF2-40B4-BE49-F238E27FC236}">
                  <a16:creationId xmlns:a16="http://schemas.microsoft.com/office/drawing/2014/main" id="{EB09D4E7-EC66-6186-F414-0C4D923B39A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3" name="Google Shape;1973;p49">
              <a:extLst>
                <a:ext uri="{FF2B5EF4-FFF2-40B4-BE49-F238E27FC236}">
                  <a16:creationId xmlns:a16="http://schemas.microsoft.com/office/drawing/2014/main" id="{86364C4D-28C7-C0BA-0885-F274186D9F84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4" name="Google Shape;1974;p49">
                <a:extLst>
                  <a:ext uri="{FF2B5EF4-FFF2-40B4-BE49-F238E27FC236}">
                    <a16:creationId xmlns:a16="http://schemas.microsoft.com/office/drawing/2014/main" id="{67B02E29-53B9-41FE-70F9-D66254F68D20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5" name="Google Shape;1975;p49">
                  <a:extLst>
                    <a:ext uri="{FF2B5EF4-FFF2-40B4-BE49-F238E27FC236}">
                      <a16:creationId xmlns:a16="http://schemas.microsoft.com/office/drawing/2014/main" id="{946BE5FB-89CA-4CF7-8CAC-4C8D6B8FD5BA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C6C11A12-D89A-9FFA-6424-6DC547B6E4EB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77" name="Google Shape;1977;p49">
                <a:extLst>
                  <a:ext uri="{FF2B5EF4-FFF2-40B4-BE49-F238E27FC236}">
                    <a16:creationId xmlns:a16="http://schemas.microsoft.com/office/drawing/2014/main" id="{7554B62E-D9A6-98A8-BC0F-DF231AAE5D2A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8" name="Google Shape;1978;p49">
                  <a:extLst>
                    <a:ext uri="{FF2B5EF4-FFF2-40B4-BE49-F238E27FC236}">
                      <a16:creationId xmlns:a16="http://schemas.microsoft.com/office/drawing/2014/main" id="{8064B912-7071-EDA3-FDCE-76E14D92C330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5BC25D22-89F1-140A-994B-BD76485C8EAC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6941B6F3-B942-40D9-5031-6FAC5294FC91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81" name="Google Shape;1981;p49">
                <a:extLst>
                  <a:ext uri="{FF2B5EF4-FFF2-40B4-BE49-F238E27FC236}">
                    <a16:creationId xmlns:a16="http://schemas.microsoft.com/office/drawing/2014/main" id="{825C9BCC-0DF6-4BFB-EA20-64A6B2E0EF0E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2" name="Google Shape;1982;p49">
                  <a:extLst>
                    <a:ext uri="{FF2B5EF4-FFF2-40B4-BE49-F238E27FC236}">
                      <a16:creationId xmlns:a16="http://schemas.microsoft.com/office/drawing/2014/main" id="{29B8E900-584E-C96C-DC00-584F3D0B2443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3" name="Google Shape;1983;p49">
                    <a:extLst>
                      <a:ext uri="{FF2B5EF4-FFF2-40B4-BE49-F238E27FC236}">
                        <a16:creationId xmlns:a16="http://schemas.microsoft.com/office/drawing/2014/main" id="{FA6DC66F-5D0E-45AB-0312-AF4BAC84F842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5590841F-BA33-2E8F-2147-883A9F44F949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5" name="Google Shape;1985;p49">
                      <a:extLst>
                        <a:ext uri="{FF2B5EF4-FFF2-40B4-BE49-F238E27FC236}">
                          <a16:creationId xmlns:a16="http://schemas.microsoft.com/office/drawing/2014/main" id="{B7A291EB-AF89-1A87-C821-80AA24F6F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09384401-1A84-CF58-849F-0FF46D190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EFDA455A-D918-1F95-1ECA-BD1A4522CA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E301669C-2386-8777-EAE2-77D48801D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12EE146A-E9A9-1388-08DE-41A7524BD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1990" name="Google Shape;1990;p49">
                  <a:extLst>
                    <a:ext uri="{FF2B5EF4-FFF2-40B4-BE49-F238E27FC236}">
                      <a16:creationId xmlns:a16="http://schemas.microsoft.com/office/drawing/2014/main" id="{ABD1ED15-00AF-D8E6-AF89-AE1BD00E8248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91" name="Google Shape;1991;p49">
                <a:extLst>
                  <a:ext uri="{FF2B5EF4-FFF2-40B4-BE49-F238E27FC236}">
                    <a16:creationId xmlns:a16="http://schemas.microsoft.com/office/drawing/2014/main" id="{54FDFAC7-B098-2B31-C185-08A3F73F3179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2" name="Google Shape;1992;p49">
                  <a:extLst>
                    <a:ext uri="{FF2B5EF4-FFF2-40B4-BE49-F238E27FC236}">
                      <a16:creationId xmlns:a16="http://schemas.microsoft.com/office/drawing/2014/main" id="{819BD426-3E23-10A3-EE72-939386E990D4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3" name="Google Shape;1993;p49">
                    <a:extLst>
                      <a:ext uri="{FF2B5EF4-FFF2-40B4-BE49-F238E27FC236}">
                        <a16:creationId xmlns:a16="http://schemas.microsoft.com/office/drawing/2014/main" id="{D90AA967-107A-CE11-F511-BC6A4EDD3885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FE61269D-B90C-5C97-2F51-E148D3AE1B09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5" name="Google Shape;1995;p49">
                      <a:extLst>
                        <a:ext uri="{FF2B5EF4-FFF2-40B4-BE49-F238E27FC236}">
                          <a16:creationId xmlns:a16="http://schemas.microsoft.com/office/drawing/2014/main" id="{797BB242-FB25-1162-346D-C03AAE6F0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ABC560AD-7507-2787-AF15-977D00679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C4BC5D9B-00FF-E0C7-D2AF-149240239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459F5DCD-3AC9-AB01-E2B0-3444A7183F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AA171AC5-0776-7283-BE86-5023AEE19F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00" name="Google Shape;2000;p49">
                  <a:extLst>
                    <a:ext uri="{FF2B5EF4-FFF2-40B4-BE49-F238E27FC236}">
                      <a16:creationId xmlns:a16="http://schemas.microsoft.com/office/drawing/2014/main" id="{168903F2-9FBA-6018-052C-8E078974400B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01" name="Google Shape;2001;p49">
                <a:extLst>
                  <a:ext uri="{FF2B5EF4-FFF2-40B4-BE49-F238E27FC236}">
                    <a16:creationId xmlns:a16="http://schemas.microsoft.com/office/drawing/2014/main" id="{2DCF0373-D2E7-719C-FE17-1B5EDFBAFA1A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2" name="Google Shape;2002;p49">
                  <a:extLst>
                    <a:ext uri="{FF2B5EF4-FFF2-40B4-BE49-F238E27FC236}">
                      <a16:creationId xmlns:a16="http://schemas.microsoft.com/office/drawing/2014/main" id="{A3ACA051-8B44-C6FC-A029-E55B9E5A64A9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3" name="Google Shape;2003;p49">
                    <a:extLst>
                      <a:ext uri="{FF2B5EF4-FFF2-40B4-BE49-F238E27FC236}">
                        <a16:creationId xmlns:a16="http://schemas.microsoft.com/office/drawing/2014/main" id="{B55FA6EB-051D-E53D-DE02-DB4FA3C57E99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758DD586-005F-8A4A-AD3F-D41A6604F874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5" name="Google Shape;2005;p49">
                      <a:extLst>
                        <a:ext uri="{FF2B5EF4-FFF2-40B4-BE49-F238E27FC236}">
                          <a16:creationId xmlns:a16="http://schemas.microsoft.com/office/drawing/2014/main" id="{0446C60E-FB20-86B7-D3A4-4C2C8FB41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270BBE89-B0E3-0E35-0B18-DCA611477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4FEAE865-8512-A00E-3B7B-B4DA39711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13845AAC-EB6A-32A7-8F0F-428FCCEB1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93CDAB12-7BF4-AEE0-9DE9-A8C1E048BB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10" name="Google Shape;2010;p49">
                  <a:extLst>
                    <a:ext uri="{FF2B5EF4-FFF2-40B4-BE49-F238E27FC236}">
                      <a16:creationId xmlns:a16="http://schemas.microsoft.com/office/drawing/2014/main" id="{A47C577E-9AE8-C614-C8B5-FB60245604D7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11" name="Google Shape;2011;p49">
                <a:extLst>
                  <a:ext uri="{FF2B5EF4-FFF2-40B4-BE49-F238E27FC236}">
                    <a16:creationId xmlns:a16="http://schemas.microsoft.com/office/drawing/2014/main" id="{47E19A7C-4CB0-3F15-9882-3AA87646086A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2" name="Google Shape;2012;p49">
                  <a:extLst>
                    <a:ext uri="{FF2B5EF4-FFF2-40B4-BE49-F238E27FC236}">
                      <a16:creationId xmlns:a16="http://schemas.microsoft.com/office/drawing/2014/main" id="{437EB260-4DCF-B3CC-F665-A249DA8B7604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D2BA5FA8-AAD0-5AEC-CF08-3480AAF2F337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  <p:grpSp>
          <p:nvGrpSpPr>
            <p:cNvPr id="2014" name="Google Shape;2014;p49">
              <a:extLst>
                <a:ext uri="{FF2B5EF4-FFF2-40B4-BE49-F238E27FC236}">
                  <a16:creationId xmlns:a16="http://schemas.microsoft.com/office/drawing/2014/main" id="{FB06ACFC-01BB-9AFA-8D89-03A47F446116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5" name="Google Shape;2015;p49">
                <a:extLst>
                  <a:ext uri="{FF2B5EF4-FFF2-40B4-BE49-F238E27FC236}">
                    <a16:creationId xmlns:a16="http://schemas.microsoft.com/office/drawing/2014/main" id="{BD3249FA-E131-987A-E7F6-938EDC506B99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FA7D1B1D-B192-A6C0-2576-D890AC8D7C4B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2017" name="Google Shape;2017;p49">
            <a:extLst>
              <a:ext uri="{FF2B5EF4-FFF2-40B4-BE49-F238E27FC236}">
                <a16:creationId xmlns:a16="http://schemas.microsoft.com/office/drawing/2014/main" id="{7884DF5F-254A-7A6B-F3CD-50AC4D5CEC2F}"/>
              </a:ext>
            </a:extLst>
          </p:cNvPr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8" name="Google Shape;2018;p49">
              <a:extLst>
                <a:ext uri="{FF2B5EF4-FFF2-40B4-BE49-F238E27FC236}">
                  <a16:creationId xmlns:a16="http://schemas.microsoft.com/office/drawing/2014/main" id="{94A91C33-79DA-E2D5-E17C-954B9DF28951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2019" name="Google Shape;2019;p49">
              <a:extLst>
                <a:ext uri="{FF2B5EF4-FFF2-40B4-BE49-F238E27FC236}">
                  <a16:creationId xmlns:a16="http://schemas.microsoft.com/office/drawing/2014/main" id="{F60442AF-5BCC-3E80-1238-F3CC24202FAA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0" name="Google Shape;2020;p49">
              <a:extLst>
                <a:ext uri="{FF2B5EF4-FFF2-40B4-BE49-F238E27FC236}">
                  <a16:creationId xmlns:a16="http://schemas.microsoft.com/office/drawing/2014/main" id="{AC0B0231-B21F-9A19-932F-35ECF0072E6D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319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68C5629E-734A-5395-8782-50BD6448B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F7F28CFD-0452-3D06-FD59-4E751793E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General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6116E92E-8212-E443-2E8D-2A7575756954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65BD866F-37EC-3FE5-80E4-6AAFFBB2A038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2ABEBFF3-B77A-FCD8-D9C7-C1B4F5075ED1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1AF07B8E-5EE2-2DBD-08A4-63D07500CB96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C25A8FF3-D8C8-3781-CEFF-0E42D351E29A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75A23BB7-5F9B-5555-09AA-685B271B8DA4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5E868D4E-3062-935D-0C3B-02F281FBF204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9BA9BDCE-7267-B015-2ED5-523A861D8CC3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D25C59-7684-7EC6-91DE-59FD6EA44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47" l="5245" r="9669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6026" y="234273"/>
            <a:ext cx="3280330" cy="2225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5735F-1BF0-47BE-EA10-C1B3C91239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1" t="1256" r="247" b="601"/>
          <a:stretch/>
        </p:blipFill>
        <p:spPr>
          <a:xfrm>
            <a:off x="5640889" y="2826519"/>
            <a:ext cx="3065467" cy="2295149"/>
          </a:xfrm>
          <a:prstGeom prst="roundRect">
            <a:avLst>
              <a:gd name="adj" fmla="val 2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5B68E-B51A-6973-2931-E15EA9D23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495" y="2970177"/>
            <a:ext cx="3355892" cy="2161021"/>
          </a:xfrm>
          <a:prstGeom prst="rect">
            <a:avLst/>
          </a:prstGeom>
        </p:spPr>
      </p:pic>
      <p:sp>
        <p:nvSpPr>
          <p:cNvPr id="5" name="Google Shape;1842;p46">
            <a:extLst>
              <a:ext uri="{FF2B5EF4-FFF2-40B4-BE49-F238E27FC236}">
                <a16:creationId xmlns:a16="http://schemas.microsoft.com/office/drawing/2014/main" id="{1B3F51D1-1CED-2AC5-D05D-D92A24A970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1" y="1028380"/>
            <a:ext cx="4753066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Hardware-</a:t>
            </a:r>
            <a:r>
              <a:rPr lang="ro-RO" noProof="0" dirty="0" err="1"/>
              <a:t>ul</a:t>
            </a:r>
            <a:r>
              <a:rPr lang="ro-RO" noProof="0" dirty="0"/>
              <a:t> constă dintr-un microcontroler ESP32, un ecran LCD 16x2 și un cititor RFID RC522.</a:t>
            </a:r>
            <a:endParaRPr lang="en-US" noProof="0" dirty="0"/>
          </a:p>
          <a:p>
            <a:pPr marL="285750" indent="-285750"/>
            <a:r>
              <a:rPr lang="ro-RO" noProof="0" dirty="0"/>
              <a:t>Microcontrolerul comunică cu LCD-ul prin intermediul protocolului I2C, iar cu cititorul RFID prin protocolul SPI.</a:t>
            </a:r>
          </a:p>
          <a:p>
            <a:pPr marL="285750" indent="-285750"/>
            <a:r>
              <a:rPr lang="ro-RO" noProof="0" dirty="0"/>
              <a:t>Carcasa și schema au fost realizate în Fusion360</a:t>
            </a:r>
            <a:r>
              <a:rPr lang="en-US" noProof="0" dirty="0"/>
              <a:t>.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153411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029672F2-4673-311F-CA72-CE7700787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BFDAE53E-8484-F920-9102-0EBAF4A02D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Cod </a:t>
            </a:r>
            <a:r>
              <a:rPr lang="ro-RO" noProof="0" dirty="0" err="1"/>
              <a:t>Admin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A657AA83-5A82-A9A6-06BB-C7749F173B04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457C8F44-368F-84A6-7CCC-5C9C078F6792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B0D1635C-8DCF-F42E-9721-4F8D1E96AF20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B619203C-E5C4-2F53-5522-CB2C134BA8D9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A39494FA-0961-F842-428C-F977C3C65E9B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97F56931-60DB-E2FA-6DC9-838CC2C13C1B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997112CB-5541-A316-C0EA-75FA9CE7F2AB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FEE7B6A5-EFEE-5BF1-0B74-BA7C83726A1E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5" name="Google Shape;1842;p46">
            <a:extLst>
              <a:ext uri="{FF2B5EF4-FFF2-40B4-BE49-F238E27FC236}">
                <a16:creationId xmlns:a16="http://schemas.microsoft.com/office/drawing/2014/main" id="{6F1278CA-433E-BEE9-BA8B-6C3E1E8EDA0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68473"/>
            <a:ext cx="3851999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Scanatorul </a:t>
            </a:r>
            <a:r>
              <a:rPr lang="ro-RO" noProof="0" dirty="0" err="1"/>
              <a:t>adminului</a:t>
            </a:r>
            <a:r>
              <a:rPr lang="ro-RO" noProof="0" dirty="0"/>
              <a:t> </a:t>
            </a:r>
            <a:r>
              <a:rPr lang="en-US" noProof="0" dirty="0" err="1"/>
              <a:t>preia</a:t>
            </a:r>
            <a:r>
              <a:rPr lang="ro-RO" noProof="0" dirty="0"/>
              <a:t> ID-ul cardului</a:t>
            </a:r>
            <a:r>
              <a:rPr lang="en-US" noProof="0" dirty="0"/>
              <a:t>,</a:t>
            </a:r>
            <a:r>
              <a:rPr lang="ro-RO" noProof="0" dirty="0"/>
              <a:t> care va fi inscripționat prin intermediul serial monitor-ului.</a:t>
            </a:r>
          </a:p>
          <a:p>
            <a:pPr marL="285750" indent="-285750"/>
            <a:r>
              <a:rPr lang="ro-RO" noProof="0" dirty="0"/>
              <a:t>Nu se folosește ecranul LCD, deoarece orice informație poate fi transmisă prin serial monitor.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73A14-AE2C-6827-A3FD-995FE97D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01" y="173271"/>
            <a:ext cx="4123575" cy="3185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DB50A-99ED-D802-EB5E-EE8896252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01" y="3406479"/>
            <a:ext cx="3516521" cy="16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DF286BBB-EE49-DD90-EBDA-76F8EC0F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CADC39F6-BD36-CD56-EE3F-51AA13928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Cod Client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53190401-A06C-7569-CD75-F65D4162CFC1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D480A159-444C-9D7A-C6EF-E715B2A82D9D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EBD71F74-9226-D6FB-9F67-38FA5CDFAA20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47C5E6A8-0751-359E-D5D7-8F9861005A5B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78350E94-5CE4-4B18-EEEF-2313CFC85F86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AB49EA11-BFBC-8717-2964-36274A4E8431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F28072D1-2F72-26BC-07F0-3019818D741D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77DD2FD1-A0B7-0CA8-1646-D445280063FC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5" name="Google Shape;1842;p46">
            <a:extLst>
              <a:ext uri="{FF2B5EF4-FFF2-40B4-BE49-F238E27FC236}">
                <a16:creationId xmlns:a16="http://schemas.microsoft.com/office/drawing/2014/main" id="{125503E1-8094-7B57-8C92-8E510B41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536579"/>
            <a:ext cx="3851999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Scanatorul clientului obține ID-ul cardului prin citirea acestuia de pe card.</a:t>
            </a:r>
          </a:p>
          <a:p>
            <a:pPr marL="285750" indent="-285750"/>
            <a:r>
              <a:rPr lang="ro-RO" noProof="0" dirty="0"/>
              <a:t>Se apelează </a:t>
            </a:r>
            <a:r>
              <a:rPr lang="ro-RO" noProof="0" dirty="0" err="1"/>
              <a:t>WebAPI-ul</a:t>
            </a:r>
            <a:r>
              <a:rPr lang="ro-RO" noProof="0" dirty="0"/>
              <a:t> pentru a înregistra prezența clientului.</a:t>
            </a:r>
          </a:p>
          <a:p>
            <a:pPr marL="285750" indent="-285750"/>
            <a:r>
              <a:rPr lang="ro-RO" noProof="0" dirty="0"/>
              <a:t>Se confirmă pe ecranul LCD statusul înregistrării.</a:t>
            </a:r>
          </a:p>
          <a:p>
            <a:pPr marL="285750" indent="-285750"/>
            <a:r>
              <a:rPr lang="ro-RO" noProof="0" dirty="0"/>
              <a:t>Este necesar să fie conectat la aceeași rețea ca și serverul pe care rulează Web API-</a:t>
            </a:r>
            <a:r>
              <a:rPr lang="ro-RO" noProof="0" dirty="0" err="1"/>
              <a:t>ul</a:t>
            </a:r>
            <a:r>
              <a:rPr lang="ro-RO" noProof="0" dirty="0"/>
              <a:t> (sau la internet, dacă Web API-</a:t>
            </a:r>
            <a:r>
              <a:rPr lang="ro-RO" noProof="0" dirty="0" err="1"/>
              <a:t>ul</a:t>
            </a:r>
            <a:r>
              <a:rPr lang="ro-RO" noProof="0" dirty="0"/>
              <a:t> este public).</a:t>
            </a:r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0F114643-66E6-8165-C5ED-D0A5938975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5656009" y="1423910"/>
            <a:ext cx="2291410" cy="4072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89E40F-874D-65BE-BA43-2B997A928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463" y="839367"/>
            <a:ext cx="4072502" cy="9903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C8676C-3DAD-29E9-EA6B-723E13B5CDF4}"/>
              </a:ext>
            </a:extLst>
          </p:cNvPr>
          <p:cNvSpPr/>
          <p:nvPr/>
        </p:nvSpPr>
        <p:spPr>
          <a:xfrm>
            <a:off x="6373707" y="1185334"/>
            <a:ext cx="833120" cy="101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BB0F92-1966-9158-6AEF-6E247BBDF360}"/>
              </a:ext>
            </a:extLst>
          </p:cNvPr>
          <p:cNvSpPr/>
          <p:nvPr/>
        </p:nvSpPr>
        <p:spPr>
          <a:xfrm>
            <a:off x="7738534" y="1185334"/>
            <a:ext cx="833120" cy="101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75777-06E1-F23E-F07C-54F3418135DD}"/>
              </a:ext>
            </a:extLst>
          </p:cNvPr>
          <p:cNvSpPr/>
          <p:nvPr/>
        </p:nvSpPr>
        <p:spPr>
          <a:xfrm>
            <a:off x="6576908" y="1013357"/>
            <a:ext cx="629919" cy="171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107586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5560852A-5C84-0D74-180E-6BEC519D6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91DA7225-F2D4-C277-7030-74E5AC6DD96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04</a:t>
            </a:r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4E091809-2ED3-FD07-E1B6-95237A13A2F9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72782470-4F1B-668C-4E9C-05A23B1BF9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8078280D-2479-9130-511A-EEABD09CB5B0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1354D949-EA15-DED7-3F2B-5ACF11DE47DE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47108C01-0228-0542-9D31-C498B796A4AA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7FC6F9A7-0A6B-213D-D8C4-520C76EE431C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4FCACDE6-254F-6265-226F-6B26222B6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415" y="2200753"/>
            <a:ext cx="46904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Concluzi</a:t>
            </a:r>
            <a:r>
              <a:rPr lang="en-US" noProof="0" dirty="0" err="1"/>
              <a:t>i</a:t>
            </a:r>
            <a:endParaRPr lang="ro-RO" noProof="0" dirty="0"/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5A0785E7-2163-9156-56D3-BB98D26544D6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C979B25D-8C5D-3524-5281-22113D034109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8A7F9753-9387-EC19-2630-84B2AB52751B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66EF14BC-F145-E481-4E2B-649F114D2176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EC688CD8-9E73-55C8-36E7-CCAC6279EE93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38D58267-A9C1-71C0-9AD4-66215D77701D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C8BDA912-EDEE-B4B4-50E6-8EB8AB66FAA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A8AA8EC7-FF28-1632-4ACF-6EB4EA7799F2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4C0B24B5-72A4-0EC8-7B2C-6BD9E4A02141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9CA7434E-39C1-0506-26BD-9BAE166CFB06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9BE5F991-71DE-711C-7F50-7FE14E45CF58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922361E0-1711-FA76-7B26-D559E3CDCE60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F350875E-63CF-59FC-C2F9-82FCEE4C0B7E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3338DFE6-0810-3D67-D0A6-15DC4D9607FE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198419DA-C2F3-190D-2C29-6688A1F7FC44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BC183DE6-A099-3DC7-9B0C-7DA24AC143EB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B89BC67C-8E27-9EB3-AB3F-AF2E3C9BC54A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C17897DA-50C1-F389-4DAD-E50E9BC95CD0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EC8C4B9C-36CC-A806-323F-E981895F6EF3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641FF866-F18C-5A4A-384A-85875C19AB0C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848F16E8-18A4-4C88-3196-EEBE4BD762F7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12EB1BDD-6179-9D2A-866C-C2B06C16EDF1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50825DD7-B8F2-0E8B-FEAF-E5529BD5B1C7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970297A5-A96E-F46F-012D-7F76865416C0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2CFCDAAD-4B5B-A97C-D2AC-82F2A2E03D48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48B25B37-AE7E-9832-9495-2DE10F32661A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2ABC6D03-88E4-53BF-C99E-456D942B3B66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8D8C206F-5659-C4CF-3B92-6BA3B984C95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7F0B6310-DCDE-2F64-38F9-601164C04D8F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19ED0CEB-C9D0-3A65-2D24-5BC53E7BF8DC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7715ECDE-F6C9-7062-4573-E66F6FC8AB03}"/>
              </a:ext>
            </a:extLst>
          </p:cNvPr>
          <p:cNvGrpSpPr/>
          <p:nvPr/>
        </p:nvGrpSpPr>
        <p:grpSpPr>
          <a:xfrm>
            <a:off x="832724" y="3350256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B8EAA3BD-5093-C2DE-5BB8-872E653DE1B4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404ED163-6FD7-B0F0-009C-B6C198688D15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98B01868-D058-EB52-F24C-5ABE2FED5838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5244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BCCD7551-D129-6FCE-6DAB-3B43A2EC7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B46AD8FB-A880-B40F-AB91-8AE2AB1644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Concluzi</a:t>
            </a:r>
            <a:r>
              <a:rPr lang="en-US" noProof="0" dirty="0" err="1"/>
              <a:t>i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C4C31BB3-A206-C0D6-8F62-D5502FCF61ED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333AD971-D3EF-B071-7BC9-0E1795595EC7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4F86392F-EE84-EC0F-9A46-AE72AAFAE7E0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B0C65CF1-2968-FAD3-F7FD-020E49599304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783F95A9-73BA-B531-C0B4-FE9C1B0E13BB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9FE09695-96A6-CD7C-EC28-1444C12E13D4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3E7449D1-EFFE-6BF7-6206-0C1A058FFC2E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F2E615DB-53CE-0FC0-DAE0-62795957E724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5" name="Google Shape;1842;p46">
            <a:extLst>
              <a:ext uri="{FF2B5EF4-FFF2-40B4-BE49-F238E27FC236}">
                <a16:creationId xmlns:a16="http://schemas.microsoft.com/office/drawing/2014/main" id="{6E6CE8D8-7BA8-4B41-D72B-4C5D0CD14A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1946" y="1583992"/>
            <a:ext cx="6060107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Proiectul prezintă o unealtă utilă în cadrul organizațiilor sau instituțiilor, oferind o metodă de supraveghere a activităților.</a:t>
            </a:r>
          </a:p>
          <a:p>
            <a:pPr marL="285750" indent="-285750"/>
            <a:r>
              <a:rPr lang="ro-RO" noProof="0" dirty="0"/>
              <a:t>Interfața grafică face ca aplicația să fie ușor de utilizat, iar utilizarea API-ului pentru legătura dintre </a:t>
            </a:r>
            <a:r>
              <a:rPr lang="ro-RO" noProof="0" dirty="0" err="1"/>
              <a:t>WebApp</a:t>
            </a:r>
            <a:r>
              <a:rPr lang="ro-RO" noProof="0" dirty="0"/>
              <a:t> și baza de date facilitează modificarea în cazul în care baza de date va fi mutată pe un server dedicat sau pe un server mai performant.</a:t>
            </a:r>
          </a:p>
          <a:p>
            <a:pPr marL="285750" indent="-285750"/>
            <a:r>
              <a:rPr lang="ro-RO" noProof="0" dirty="0"/>
              <a:t>Scannerul oferă o modalitate ușoară și accesibilă pentru înregistrarea prezenței.</a:t>
            </a:r>
          </a:p>
          <a:p>
            <a:pPr marL="285750" indent="-285750"/>
            <a:r>
              <a:rPr lang="ro-RO" noProof="0" dirty="0"/>
              <a:t>Datorită formatului structurat al aplicației, aceasta permite modificarea și implementarea de funcții noi cu ușurință.</a:t>
            </a:r>
          </a:p>
        </p:txBody>
      </p:sp>
    </p:spTree>
    <p:extLst>
      <p:ext uri="{BB962C8B-B14F-4D97-AF65-F5344CB8AC3E}">
        <p14:creationId xmlns:p14="http://schemas.microsoft.com/office/powerpoint/2010/main" val="2922795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F3464E22-324B-ECA2-DFB2-CE60EF9C8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1372B73B-00C3-0CF8-CFEA-84568224559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</a:t>
            </a:r>
            <a:r>
              <a:rPr lang="en-US" noProof="0" dirty="0"/>
              <a:t>5</a:t>
            </a:r>
            <a:endParaRPr lang="ro-RO" noProof="0" dirty="0"/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FAE69D35-83F0-5082-D9E1-326AE126BD75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846C34CE-98C9-8A5D-C633-9A61C35CC58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15DE9C1A-D0F3-4F2C-BBD2-673BCA6EC5ED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4A8FAD86-F354-C475-2082-2D706912F11B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85429BF5-6502-B238-F32C-A108CF40775F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3214C1AD-2532-52B0-C2DA-9FF94F738BE1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676ACE8C-40DC-E102-8618-DFCCB089F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415" y="2253493"/>
            <a:ext cx="69956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Obiective viitoare</a:t>
            </a:r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19EFE04A-9AD4-F0BD-1761-4E65BF25C370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FE6FE41D-CAE5-2F9A-CE6B-2C8DACE90329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04369A8A-63F2-2E59-4052-90E774F7E6AC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E66523AA-27B3-6A4B-A57E-F9A2E37887E4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81DA1483-CA92-0351-5967-A631F2D0C360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A9F1BD62-294B-3261-E3F0-528018234539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9B456211-BE74-4FD6-861A-15A1E3E775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694FEA35-5965-A2CD-6FE7-61B91078E531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91ADB89B-953E-EA2B-0C21-EBEE94BA5E9B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B848C4F9-7B75-85A7-054B-7EE471830C93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608ABB50-174B-E294-D774-5B6A898BEDA7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E74E803C-DB61-F7E8-AF76-60D149666269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60AD95B5-92FB-0C38-2AC8-61E8E8DCFB36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AD67D194-61F4-77A0-C284-A7907D1C278A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26E2B5C0-EE5E-9EFC-FC33-1290DB5B43A5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53F00FA8-8103-3242-6014-792B2B804D28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C04C2133-C52C-AD20-44CD-96DBC67D14EE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85AC0FE9-C6A8-F2BA-08F6-9E8053E2BD25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8F3DF044-C052-65E1-3F62-CFC9EAE31BCF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7CD1BA6F-03C5-3730-F784-E8FA0CBB2441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A193FC71-D0C7-D831-EBF4-3146C550ADBD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DAB5CC40-D5C9-06A0-D988-DF6C737F8606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CDD88243-8FFC-9A08-5891-91B117EF0DCE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C0811A62-53A0-312C-549D-467EE48A5C55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34BFB489-5A20-C5D1-4B95-A66C8C0437AA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C2D5221B-679E-73E7-C43C-B8D6E7902787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4BEE32BA-7ED9-645B-343A-931D91F58AC9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9F763CB3-8B89-1ADE-77A1-6FE778DAD6F1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957FCD3C-368D-C916-6560-5E8057948EA6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0BBBBF8A-9C66-08A0-4642-DBEAD20FEBCF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4A19B312-0586-183E-544A-4D8A13BC56C2}"/>
              </a:ext>
            </a:extLst>
          </p:cNvPr>
          <p:cNvGrpSpPr/>
          <p:nvPr/>
        </p:nvGrpSpPr>
        <p:grpSpPr>
          <a:xfrm>
            <a:off x="837059" y="3467467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89E0C40E-CC9D-E517-1D53-F5BC8B79613D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2966C7CF-2FCC-4238-18E2-CC62C89DDE87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48A25867-8011-727A-FDCB-7FAF7BF4A1A2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3685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4F0B70E5-FB61-B268-5651-D781456B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3B3A27A2-2B23-D1B7-3056-CFA0846DC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79750"/>
            <a:ext cx="4393867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Obiective viitoare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B639BA37-064F-3A3E-3D30-E99AB9557293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1745C6BA-49EE-E762-D47B-C0865D168F36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09CE556D-9E8E-9E8C-B5FC-9462D5E2FFAC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BF2225C2-1D64-A225-929C-8A5DC15048F3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F60213EA-8302-FC85-DA23-C4F80CAAD41E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431A75D8-DF44-FC57-79C2-52BBAA009AFF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3EC8F85F-EC6F-C61D-5BD0-4860FAB5AA50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8E7038BA-33C2-BB18-889F-FC28D663A5F9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5" name="Google Shape;1842;p46">
            <a:extLst>
              <a:ext uri="{FF2B5EF4-FFF2-40B4-BE49-F238E27FC236}">
                <a16:creationId xmlns:a16="http://schemas.microsoft.com/office/drawing/2014/main" id="{A5CC7350-D2F8-C82B-F470-32F9FD5CE0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1946" y="1583992"/>
            <a:ext cx="6125467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Implementarea posibilității de generare a rapoartelor lunare sau individuale pentru clienți.</a:t>
            </a:r>
          </a:p>
          <a:p>
            <a:pPr marL="285750" indent="-285750"/>
            <a:r>
              <a:rPr lang="ro-RO" noProof="0" dirty="0"/>
              <a:t>Integrarea unui cititor de carduri SD în scaner pentru a facilita modificarea datelor (SSID, parolă etc.).</a:t>
            </a:r>
          </a:p>
          <a:p>
            <a:pPr marL="285750" indent="-285750"/>
            <a:r>
              <a:rPr lang="ro-RO" noProof="0" dirty="0"/>
              <a:t>Publicarea </a:t>
            </a:r>
            <a:r>
              <a:rPr lang="ro-RO" noProof="0" dirty="0" err="1"/>
              <a:t>webapp</a:t>
            </a:r>
            <a:r>
              <a:rPr lang="ro-RO" noProof="0" dirty="0"/>
              <a:t>-ului și a web API-ului pentru acces extern.</a:t>
            </a:r>
          </a:p>
          <a:p>
            <a:pPr marL="285750" indent="-285750"/>
            <a:r>
              <a:rPr lang="ro-RO" noProof="0" dirty="0"/>
              <a:t>Adăugarea unei funcții de căutare în interfața de </a:t>
            </a:r>
            <a:r>
              <a:rPr lang="ro-RO" noProof="0" dirty="0" err="1"/>
              <a:t>adminului</a:t>
            </a:r>
            <a:r>
              <a:rPr lang="ro-RO" noProof="0" dirty="0"/>
              <a:t>.</a:t>
            </a:r>
          </a:p>
          <a:p>
            <a:pPr marL="285750" indent="-285750"/>
            <a:r>
              <a:rPr lang="ro-RO" noProof="0" dirty="0"/>
              <a:t>Dezvoltarea scanerului pentru a include un cititor de coduri QR.</a:t>
            </a:r>
          </a:p>
          <a:p>
            <a:pPr marL="285750" indent="-285750"/>
            <a:r>
              <a:rPr lang="ro-RO" noProof="0" dirty="0"/>
              <a:t>Crearea unei aplicații mobile care să genereze un cod QR pentru înregistrarea prezenței sau să utilizeze tehnologia RFID pentru a înregistra prezența prin scanare.</a:t>
            </a:r>
          </a:p>
        </p:txBody>
      </p:sp>
    </p:spTree>
    <p:extLst>
      <p:ext uri="{BB962C8B-B14F-4D97-AF65-F5344CB8AC3E}">
        <p14:creationId xmlns:p14="http://schemas.microsoft.com/office/powerpoint/2010/main" val="184434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2EB0FE42-B456-7B59-7527-E91C773C6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5FD88177-33EA-2129-2726-021795668FD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</a:t>
            </a:r>
            <a:r>
              <a:rPr lang="en-US" noProof="0" dirty="0"/>
              <a:t>6</a:t>
            </a:r>
            <a:endParaRPr lang="ro-RO" noProof="0" dirty="0"/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DBDE73F7-2C78-3877-6010-1344BD4B4AAD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3ABBAA72-7550-06A6-21CF-CF561459DD8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8ECC6AAB-52FC-5975-D51C-4E7E9E1D0D64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919767B1-58DD-5FDA-59FB-03A4CAB31E80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9B414A9D-261B-342A-F3E1-A0D34E948725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5EFBD206-249D-1F14-79FD-9E5F2965081E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4A888723-0CCF-94CC-9949-B15FCC66DF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415" y="2200753"/>
            <a:ext cx="46904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Webografie</a:t>
            </a:r>
            <a:endParaRPr lang="ro-RO" noProof="0" dirty="0"/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7C246E90-6BD7-4A19-ADF9-8CBEE571FF7A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9D1CE9AC-5466-4944-9C2F-EF8022334364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613860D4-2F0C-6346-3AD0-2B09A27A2379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452B978A-1FC1-50B4-5B5C-2DE086483AF7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7A58477E-1821-5BD6-0A6B-5C4BCF7AAD9B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E2753951-E8AC-D779-0941-85CE66C8C37A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47F6783A-C671-9429-FF1B-3D3E4E2BEB3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B1D8C50F-1160-6748-AFE3-6F1EAB4CC59F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14C73AC4-C508-4452-260D-C4AB07BF62FF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F21078AC-AC78-5F1F-F185-F8C54189D160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411AEC3E-C444-5D13-15A4-72B467076EB1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1FC88EB8-3D21-6FF8-C026-12CE9F2AE0F3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21797356-BE93-3D32-E20C-5BEEC6CCCA98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F85F8B12-5AE3-4376-4763-A245AC98BFFA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4172DE90-9843-D1E3-FC27-D2675EC450A2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2F1D1E5A-90EE-13FF-C2B5-9342B5604BFE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C14B0BE6-6849-971A-26D7-1F5F1422D391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58A2D77E-2D52-A214-3280-BEF5F1F37865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F79AFF0C-9A0B-98E8-1287-E3D80A1A474B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8B7CE65A-3D95-75B3-A45E-DBD7818387D4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2CE1DA1C-8F6E-5D53-CEAD-7678B4B9DC42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F746B523-BAC5-4C52-EFA0-2C79187C86AB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2BE0E405-DD66-D741-DBB9-7A631AEB8F31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C693637A-B6F8-3F2E-B056-2ADB93C044E2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C5A6D5EF-05EF-3125-503B-54F36CD3EC9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A5A11798-0EEB-E819-946A-64F0EE4ABFA4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56221D52-68C3-8B8A-870D-4EF4806FB8F1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8E0409E7-A5C1-8BB4-7FC3-CF20203E5807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7C814D25-DAB1-0D4D-4682-3F1A28DFB452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72B87F11-8AD5-DC34-6B27-DEF206C0DAB3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029C7E3B-B08E-9820-9734-EB4CA8236D2B}"/>
              </a:ext>
            </a:extLst>
          </p:cNvPr>
          <p:cNvGrpSpPr/>
          <p:nvPr/>
        </p:nvGrpSpPr>
        <p:grpSpPr>
          <a:xfrm>
            <a:off x="832724" y="3350256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F5D717FF-FC77-FCFF-7198-05CB2E175C05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943DD6A8-42D2-2895-4A8B-88F628B3F088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8A31CE0D-9D22-FA13-53FB-BD6AD2447B20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705219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01</a:t>
            </a:r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42154" y="2309436"/>
            <a:ext cx="70130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Motivarea alegeri temei</a:t>
            </a:r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842644" y="3391003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FF3D77DF-FFFE-B1FD-2371-6FDB8BD8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50586A5D-B6E6-6F41-902B-0258FEC6F0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Webografie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705DE7CD-FC28-316A-11A4-684EC3FC04CB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F308E8D8-CD41-387F-1DF0-5C6D7BCFE9D5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D6EFFE8B-B8CF-8CF0-003E-07467DBC2D6B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58FB202A-1ADB-0AD8-4109-61C397C29D1B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F7D3C43E-BEE0-574D-4F26-31D9734DE156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E7ACF877-002E-5FE3-A6E1-699F5E74F6D1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A2882D78-B8CC-A55D-0D0B-F77161DF74E7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B8BDF53A-9DA8-F413-21AC-D9D66FEB8E7E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5" name="Google Shape;1842;p46">
            <a:extLst>
              <a:ext uri="{FF2B5EF4-FFF2-40B4-BE49-F238E27FC236}">
                <a16:creationId xmlns:a16="http://schemas.microsoft.com/office/drawing/2014/main" id="{35F2559E-0711-8513-B5CD-B47E6309C4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5111" y="1120656"/>
            <a:ext cx="8497044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50000"/>
              </a:lnSpc>
              <a:spcAft>
                <a:spcPts val="800"/>
              </a:spcAf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https://www.electronicshub.org/write-data-to-rfid-card-using-rc522-rfid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https://arduinogetstarted.com/tutorials/arduino-rfid-nfc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https://learn.microsoft.com/en-us/dotnet/fundamentals/networking/http/httpclient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https://learn.microsoft.com/en-us/aspnet/core/mvc/views/razor?view=aspnetcore-9.0#razor-reserved-keywords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https://learn.microsoft.com/en-us/aspnet/core/tutorials/razor-pages/?view=aspnetcore-9.0&amp;viewFallbackFrom=aspnetcore-2.1&amp;preserve-view=true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https://randomnerdtutorials.com/esp32-http-get-post-arduino/#http-post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https://docs.arduino.cc/learn/electronics/lcd-displays/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https://esp32io.com/tutorials/esp32-piezo-buzzer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https://medium.com/@codewithankitsahu/implement-entity-framework-a-code-first-approach-in-net-8-api-80b06d219373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https://medium.com/@codewithankitsahu/net-8-web-api-crud-operations-125bb3083113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13"/>
              </a:rPr>
              <a:t>https://learningprogramming.net/net/asp-net-core-razor-pages/login-form-with-session-in-asp-net-core-razor-pages/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0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64"/>
          <p:cNvSpPr txBox="1">
            <a:spLocks noGrp="1"/>
          </p:cNvSpPr>
          <p:nvPr>
            <p:ph type="title"/>
          </p:nvPr>
        </p:nvSpPr>
        <p:spPr>
          <a:xfrm>
            <a:off x="1411124" y="1477235"/>
            <a:ext cx="6328535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8000" noProof="0" dirty="0" err="1"/>
              <a:t>Multumesc</a:t>
            </a:r>
            <a:r>
              <a:rPr lang="ro-RO" sz="8000" noProof="0" dirty="0"/>
              <a:t>!</a:t>
            </a:r>
          </a:p>
        </p:txBody>
      </p:sp>
      <p:grpSp>
        <p:nvGrpSpPr>
          <p:cNvPr id="2431" name="Google Shape;2431;p64"/>
          <p:cNvGrpSpPr/>
          <p:nvPr/>
        </p:nvGrpSpPr>
        <p:grpSpPr>
          <a:xfrm rot="10800000" flipH="1">
            <a:off x="6773992" y="-1205456"/>
            <a:ext cx="4151819" cy="5527900"/>
            <a:chOff x="6309526" y="836950"/>
            <a:chExt cx="3920509" cy="5219925"/>
          </a:xfrm>
        </p:grpSpPr>
        <p:pic>
          <p:nvPicPr>
            <p:cNvPr id="2432" name="Google Shape;2432;p6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3" name="Google Shape;2433;p6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434" name="Google Shape;2434;p6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435" name="Google Shape;2435;p64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grpSp>
          <p:nvGrpSpPr>
            <p:cNvPr id="2436" name="Google Shape;2436;p6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2437" name="Google Shape;2437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38" name="Google Shape;2438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39" name="Google Shape;2439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0" name="Google Shape;2440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1" name="Google Shape;2441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2" name="Google Shape;2442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3" name="Google Shape;2443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2444" name="Google Shape;2444;p64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45" name="Google Shape;2445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6" name="Google Shape;2446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2447" name="Google Shape;2447;p64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448" name="Google Shape;2448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9" name="Google Shape;2449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2450" name="Google Shape;2450;p64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451" name="Google Shape;2451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52" name="Google Shape;2452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2453" name="Google Shape;2453;p64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grpSp>
          <p:nvGrpSpPr>
            <p:cNvPr id="2454" name="Google Shape;2454;p6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2455" name="Google Shape;2455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56" name="Google Shape;2456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57" name="Google Shape;2457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2458" name="Google Shape;2458;p6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2459" name="Google Shape;2459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60" name="Google Shape;2460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61" name="Google Shape;2461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2462" name="Google Shape;2462;p64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2463" name="Google Shape;2463;p64"/>
          <p:cNvGrpSpPr/>
          <p:nvPr/>
        </p:nvGrpSpPr>
        <p:grpSpPr>
          <a:xfrm>
            <a:off x="1234025" y="4151751"/>
            <a:ext cx="4558967" cy="134100"/>
            <a:chOff x="796100" y="3019701"/>
            <a:chExt cx="4558967" cy="134100"/>
          </a:xfrm>
        </p:grpSpPr>
        <p:sp>
          <p:nvSpPr>
            <p:cNvPr id="2464" name="Google Shape;2464;p6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2465" name="Google Shape;2465;p6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6" name="Google Shape;2466;p6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3EB09630-88EA-5281-2DDD-055BE8C5B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83F44B41-4FF3-38FB-890B-F1EDF43123C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02</a:t>
            </a:r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E06D97DA-1BB3-781B-EA61-01400DB948AE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F153A36E-3A4E-3881-74BA-2B4415DCF09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B3413B5E-B71B-9BBB-1AC3-F167CADFD396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C1DF1FE1-3F60-1EE1-698D-8D9B0CC85973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C9F04AD3-BA01-4E5E-5F62-3ADD56488781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4564C122-3BC5-DB0E-ED42-8E288687929E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6C6F5C56-46A2-6EA9-688E-89DC38D171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1958675"/>
            <a:ext cx="70130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Aspecte teoretice</a:t>
            </a:r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802A2CB8-02E1-7DFC-FD0A-C5ED40C8378B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06D697D2-628A-D3FA-39C4-94A904C1B75C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525DA736-9955-3CDB-1C04-7CAAFFAF6B53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5180501F-D145-3FE1-D9FE-147395BC6B42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92E1BD27-05FA-4B6C-EF06-0E91276F97A9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4F0E46AB-5D51-07AE-76FA-6B5B8352C642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8CD9C069-9B95-12D6-DBC0-FC9CF53484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D214736D-4F1A-104C-69D6-326BEC4DBC67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429AD453-BB97-0111-90B2-0AD0E1504266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26C51BDB-81D1-4144-103B-DA24404E1CC6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FD3DC16E-4EAA-AA6A-D826-A00EFE96C6E8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6432124E-C5EB-2D3A-DB00-A94B9A8C9C68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27DCAD8E-CC4C-6B43-7A1A-9AEF6F0FA374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05E49392-6CE0-D8E9-8D66-4D439229E6CF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B50219BE-1061-63A1-B81F-854362A8F617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402586A0-7828-ED73-32FE-343D94516A22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5ECCE7CA-F52B-2293-BFA6-5079351A3221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36354CBC-B975-44D8-CE46-F49317EEB6F9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C88000CB-637D-1F5E-4F07-F36B8092F815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00EC3D5C-9C0A-2D97-D380-F60F7C3E47A1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8DE13829-F2B4-BE24-92F3-D4C5A0C130B3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00B4968D-86FF-3A1B-7F01-D030DEA90C58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1FD9FE6D-C504-900E-4F6D-A542FE30E9FE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CF97FCDA-9D03-BB2D-E8E2-D6D3EBE8D3A5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53BDED9B-D30B-C579-2E47-BE2D52D54C7D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E00F7AB3-11F2-13ED-D7C8-5486CFCB0D66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A8480BAC-652B-05E1-D104-F99835CD8D2B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25AB05BA-5013-D847-2A6C-9DA3431D23E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CB10D368-3C0D-2395-E23D-A2F2C113126E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3F65F373-34CB-D813-2919-3A85EF585E0C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CB87CD30-8B71-E6B1-EB95-F9460FAA8362}"/>
              </a:ext>
            </a:extLst>
          </p:cNvPr>
          <p:cNvGrpSpPr/>
          <p:nvPr/>
        </p:nvGrpSpPr>
        <p:grpSpPr>
          <a:xfrm>
            <a:off x="820487" y="2770672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D604A6ED-2B37-32E2-A14A-9197753E34F1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D260A0AD-3938-707A-2C8A-427A0D4FD05D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A71B39AF-647B-5577-6159-7D4B63C8CB8B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928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Format din 3 componente:</a:t>
            </a:r>
          </a:p>
        </p:txBody>
      </p:sp>
      <p:sp>
        <p:nvSpPr>
          <p:cNvPr id="1667" name="Google Shape;1667;p42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Hardware</a:t>
            </a:r>
          </a:p>
        </p:txBody>
      </p:sp>
      <p:sp>
        <p:nvSpPr>
          <p:cNvPr id="1668" name="Google Shape;1668;p42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2043826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Interfață grafică pentru facilitarea vizualizării datelor.</a:t>
            </a:r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2043826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Fundația proiectului. Gestionează întreaga circulație a informațiilor.</a:t>
            </a:r>
          </a:p>
        </p:txBody>
      </p:sp>
      <p:sp>
        <p:nvSpPr>
          <p:cNvPr id="1670" name="Google Shape;1670;p42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Pentru a ușura procesul de înregistrare a prezenței.</a:t>
            </a:r>
          </a:p>
        </p:txBody>
      </p:sp>
      <p:sp>
        <p:nvSpPr>
          <p:cNvPr id="1671" name="Google Shape;1671;p42"/>
          <p:cNvSpPr txBox="1">
            <a:spLocks noGrp="1"/>
          </p:cNvSpPr>
          <p:nvPr>
            <p:ph type="subTitle" idx="4"/>
          </p:nvPr>
        </p:nvSpPr>
        <p:spPr>
          <a:xfrm>
            <a:off x="1192524" y="2306198"/>
            <a:ext cx="1098777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o-RO" noProof="0" dirty="0" err="1"/>
              <a:t>WebApp</a:t>
            </a:r>
            <a:endParaRPr lang="ro-RO" noProof="0" dirty="0"/>
          </a:p>
        </p:txBody>
      </p:sp>
      <p:sp>
        <p:nvSpPr>
          <p:cNvPr id="1672" name="Google Shape;1672;p42"/>
          <p:cNvSpPr txBox="1">
            <a:spLocks noGrp="1"/>
          </p:cNvSpPr>
          <p:nvPr>
            <p:ph type="subTitle" idx="5"/>
          </p:nvPr>
        </p:nvSpPr>
        <p:spPr>
          <a:xfrm>
            <a:off x="4009490" y="2323875"/>
            <a:ext cx="1098776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o-RO" noProof="0" dirty="0" err="1"/>
              <a:t>WebApi</a:t>
            </a:r>
            <a:endParaRPr lang="ro-RO" noProof="0" dirty="0"/>
          </a:p>
        </p:txBody>
      </p:sp>
      <p:grpSp>
        <p:nvGrpSpPr>
          <p:cNvPr id="1673" name="Google Shape;1673;p42"/>
          <p:cNvGrpSpPr/>
          <p:nvPr/>
        </p:nvGrpSpPr>
        <p:grpSpPr>
          <a:xfrm>
            <a:off x="1192310" y="2033220"/>
            <a:ext cx="341227" cy="302177"/>
            <a:chOff x="713167" y="740543"/>
            <a:chExt cx="476707" cy="422153"/>
          </a:xfrm>
        </p:grpSpPr>
        <p:sp>
          <p:nvSpPr>
            <p:cNvPr id="1674" name="Google Shape;1674;p42"/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698" name="Google Shape;1698;p42"/>
          <p:cNvGrpSpPr/>
          <p:nvPr/>
        </p:nvGrpSpPr>
        <p:grpSpPr>
          <a:xfrm>
            <a:off x="4401168" y="2026028"/>
            <a:ext cx="341661" cy="290896"/>
            <a:chOff x="2335403" y="748460"/>
            <a:chExt cx="477313" cy="406392"/>
          </a:xfrm>
        </p:grpSpPr>
        <p:sp>
          <p:nvSpPr>
            <p:cNvPr id="1699" name="Google Shape;1699;p42"/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3DCF0E-D30F-4E59-AC1C-E44DCFE22D79}"/>
              </a:ext>
            </a:extLst>
          </p:cNvPr>
          <p:cNvCxnSpPr>
            <a:cxnSpLocks/>
            <a:stCxn id="1671" idx="3"/>
            <a:endCxn id="1672" idx="1"/>
          </p:cNvCxnSpPr>
          <p:nvPr/>
        </p:nvCxnSpPr>
        <p:spPr>
          <a:xfrm>
            <a:off x="2291301" y="2507348"/>
            <a:ext cx="1718189" cy="17677"/>
          </a:xfrm>
          <a:prstGeom prst="straightConnector1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2EC12E-D4DD-05A7-71D4-2D73E3CE05A4}"/>
              </a:ext>
            </a:extLst>
          </p:cNvPr>
          <p:cNvCxnSpPr>
            <a:cxnSpLocks/>
            <a:stCxn id="1667" idx="1"/>
            <a:endCxn id="1672" idx="3"/>
          </p:cNvCxnSpPr>
          <p:nvPr/>
        </p:nvCxnSpPr>
        <p:spPr>
          <a:xfrm flipH="1">
            <a:off x="5108266" y="2525025"/>
            <a:ext cx="1340706" cy="0"/>
          </a:xfrm>
          <a:prstGeom prst="straightConnector1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oogle Shape;13593;p82">
            <a:extLst>
              <a:ext uri="{FF2B5EF4-FFF2-40B4-BE49-F238E27FC236}">
                <a16:creationId xmlns:a16="http://schemas.microsoft.com/office/drawing/2014/main" id="{A9F2394F-0B71-16CD-1A5E-75C0F8F39D5F}"/>
              </a:ext>
            </a:extLst>
          </p:cNvPr>
          <p:cNvGrpSpPr/>
          <p:nvPr/>
        </p:nvGrpSpPr>
        <p:grpSpPr>
          <a:xfrm>
            <a:off x="7439872" y="2028373"/>
            <a:ext cx="341204" cy="359301"/>
            <a:chOff x="862283" y="4274771"/>
            <a:chExt cx="341204" cy="359301"/>
          </a:xfrm>
          <a:solidFill>
            <a:schemeClr val="tx2"/>
          </a:solidFill>
        </p:grpSpPr>
        <p:sp>
          <p:nvSpPr>
            <p:cNvPr id="17" name="Google Shape;13594;p82">
              <a:extLst>
                <a:ext uri="{FF2B5EF4-FFF2-40B4-BE49-F238E27FC236}">
                  <a16:creationId xmlns:a16="http://schemas.microsoft.com/office/drawing/2014/main" id="{B10EAE83-0EC7-5CDF-0607-AFB0BFCF85BE}"/>
                </a:ext>
              </a:extLst>
            </p:cNvPr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" name="Google Shape;13595;p82">
              <a:extLst>
                <a:ext uri="{FF2B5EF4-FFF2-40B4-BE49-F238E27FC236}">
                  <a16:creationId xmlns:a16="http://schemas.microsoft.com/office/drawing/2014/main" id="{5CF23359-E1E2-E3CC-5AD0-C179726E0BC4}"/>
                </a:ext>
              </a:extLst>
            </p:cNvPr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9" name="Google Shape;13596;p82">
              <a:extLst>
                <a:ext uri="{FF2B5EF4-FFF2-40B4-BE49-F238E27FC236}">
                  <a16:creationId xmlns:a16="http://schemas.microsoft.com/office/drawing/2014/main" id="{B653CCC9-6B76-EFE2-681B-FA5D8D2DD49D}"/>
                </a:ext>
              </a:extLst>
            </p:cNvPr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43"/>
          <p:cNvSpPr txBox="1">
            <a:spLocks noGrp="1"/>
          </p:cNvSpPr>
          <p:nvPr>
            <p:ph type="subTitle" idx="2"/>
          </p:nvPr>
        </p:nvSpPr>
        <p:spPr>
          <a:xfrm>
            <a:off x="5237151" y="1726789"/>
            <a:ext cx="358412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(SQL Server Management Studio)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Conectarea la serverul de baze de date și verificarea datelor introduse prin Web API.</a:t>
            </a:r>
          </a:p>
        </p:txBody>
      </p:sp>
      <p:sp>
        <p:nvSpPr>
          <p:cNvPr id="1733" name="Google Shape;1733;p43"/>
          <p:cNvSpPr txBox="1">
            <a:spLocks noGrp="1"/>
          </p:cNvSpPr>
          <p:nvPr>
            <p:ph type="subTitle" idx="8"/>
          </p:nvPr>
        </p:nvSpPr>
        <p:spPr>
          <a:xfrm>
            <a:off x="5237150" y="293495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Fusion</a:t>
            </a:r>
            <a:r>
              <a:rPr lang="ro-RO" noProof="0" dirty="0"/>
              <a:t> 360</a:t>
            </a:r>
          </a:p>
        </p:txBody>
      </p:sp>
      <p:sp>
        <p:nvSpPr>
          <p:cNvPr id="1734" name="Google Shape;173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Software utilizat</a:t>
            </a:r>
          </a:p>
        </p:txBody>
      </p:sp>
      <p:sp>
        <p:nvSpPr>
          <p:cNvPr id="1735" name="Google Shape;1735;p43"/>
          <p:cNvSpPr txBox="1">
            <a:spLocks noGrp="1"/>
          </p:cNvSpPr>
          <p:nvPr>
            <p:ph type="subTitle" idx="5"/>
          </p:nvPr>
        </p:nvSpPr>
        <p:spPr>
          <a:xfrm>
            <a:off x="1804749" y="1397346"/>
            <a:ext cx="2975679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Visual Studio 2022</a:t>
            </a:r>
          </a:p>
        </p:txBody>
      </p:sp>
      <p:sp>
        <p:nvSpPr>
          <p:cNvPr id="1736" name="Google Shape;1736;p43"/>
          <p:cNvSpPr txBox="1">
            <a:spLocks noGrp="1"/>
          </p:cNvSpPr>
          <p:nvPr>
            <p:ph type="subTitle" idx="6"/>
          </p:nvPr>
        </p:nvSpPr>
        <p:spPr>
          <a:xfrm>
            <a:off x="5237150" y="1397346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SSMS</a:t>
            </a:r>
          </a:p>
        </p:txBody>
      </p:sp>
      <p:sp>
        <p:nvSpPr>
          <p:cNvPr id="1737" name="Google Shape;1737;p43"/>
          <p:cNvSpPr txBox="1">
            <a:spLocks noGrp="1"/>
          </p:cNvSpPr>
          <p:nvPr>
            <p:ph type="subTitle" idx="3"/>
          </p:nvPr>
        </p:nvSpPr>
        <p:spPr>
          <a:xfrm>
            <a:off x="1804748" y="2748268"/>
            <a:ext cx="2457968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Programarea microcontrolerului ESP32.</a:t>
            </a:r>
          </a:p>
        </p:txBody>
      </p:sp>
      <p:sp>
        <p:nvSpPr>
          <p:cNvPr id="1738" name="Google Shape;1738;p43"/>
          <p:cNvSpPr txBox="1">
            <a:spLocks noGrp="1"/>
          </p:cNvSpPr>
          <p:nvPr>
            <p:ph type="subTitle" idx="4"/>
          </p:nvPr>
        </p:nvSpPr>
        <p:spPr>
          <a:xfrm>
            <a:off x="5237152" y="3264348"/>
            <a:ext cx="3458819" cy="477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Realizarea carcasei și a schemei electrice.</a:t>
            </a:r>
          </a:p>
        </p:txBody>
      </p:sp>
      <p:sp>
        <p:nvSpPr>
          <p:cNvPr id="1739" name="Google Shape;1739;p43"/>
          <p:cNvSpPr txBox="1">
            <a:spLocks noGrp="1"/>
          </p:cNvSpPr>
          <p:nvPr>
            <p:ph type="subTitle" idx="7"/>
          </p:nvPr>
        </p:nvSpPr>
        <p:spPr>
          <a:xfrm>
            <a:off x="1804748" y="24188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Arduino</a:t>
            </a:r>
            <a:r>
              <a:rPr lang="ro-RO" noProof="0" dirty="0"/>
              <a:t> IDE</a:t>
            </a:r>
          </a:p>
        </p:txBody>
      </p:sp>
      <p:sp>
        <p:nvSpPr>
          <p:cNvPr id="1740" name="Google Shape;1740;p43"/>
          <p:cNvSpPr txBox="1">
            <a:spLocks noGrp="1"/>
          </p:cNvSpPr>
          <p:nvPr>
            <p:ph type="subTitle" idx="1"/>
          </p:nvPr>
        </p:nvSpPr>
        <p:spPr>
          <a:xfrm>
            <a:off x="1804750" y="1726789"/>
            <a:ext cx="2659674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Programarea </a:t>
            </a:r>
            <a:r>
              <a:rPr lang="ro-RO" noProof="0" dirty="0" err="1"/>
              <a:t>WebApp</a:t>
            </a:r>
            <a:r>
              <a:rPr lang="ro-RO" noProof="0" dirty="0"/>
              <a:t>-ului și Web</a:t>
            </a:r>
            <a:r>
              <a:rPr lang="en-US" noProof="0" dirty="0"/>
              <a:t> </a:t>
            </a:r>
            <a:r>
              <a:rPr lang="ro-RO" noProof="0" dirty="0"/>
              <a:t>API-ului.</a:t>
            </a:r>
          </a:p>
        </p:txBody>
      </p:sp>
      <p:sp>
        <p:nvSpPr>
          <p:cNvPr id="2" name="Google Shape;1737;p43">
            <a:extLst>
              <a:ext uri="{FF2B5EF4-FFF2-40B4-BE49-F238E27FC236}">
                <a16:creationId xmlns:a16="http://schemas.microsoft.com/office/drawing/2014/main" id="{FDCF63D7-51E1-802F-55CB-97C5AEFAA316}"/>
              </a:ext>
            </a:extLst>
          </p:cNvPr>
          <p:cNvSpPr txBox="1">
            <a:spLocks/>
          </p:cNvSpPr>
          <p:nvPr/>
        </p:nvSpPr>
        <p:spPr>
          <a:xfrm>
            <a:off x="1778329" y="3741918"/>
            <a:ext cx="2548506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o-RO" noProof="0" dirty="0"/>
              <a:t>Testarea metodelor implementate în Web API.</a:t>
            </a:r>
          </a:p>
        </p:txBody>
      </p:sp>
      <p:sp>
        <p:nvSpPr>
          <p:cNvPr id="3" name="Google Shape;1739;p43">
            <a:extLst>
              <a:ext uri="{FF2B5EF4-FFF2-40B4-BE49-F238E27FC236}">
                <a16:creationId xmlns:a16="http://schemas.microsoft.com/office/drawing/2014/main" id="{61827D41-219A-765A-A2CF-11B90E9E4F87}"/>
              </a:ext>
            </a:extLst>
          </p:cNvPr>
          <p:cNvSpPr txBox="1">
            <a:spLocks/>
          </p:cNvSpPr>
          <p:nvPr/>
        </p:nvSpPr>
        <p:spPr>
          <a:xfrm>
            <a:off x="1778329" y="3412525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ro-RO" noProof="0" dirty="0" err="1"/>
              <a:t>Postman</a:t>
            </a:r>
            <a:endParaRPr lang="ro-RO" noProof="0" dirty="0"/>
          </a:p>
        </p:txBody>
      </p:sp>
      <p:sp>
        <p:nvSpPr>
          <p:cNvPr id="4" name="Google Shape;1733;p43">
            <a:extLst>
              <a:ext uri="{FF2B5EF4-FFF2-40B4-BE49-F238E27FC236}">
                <a16:creationId xmlns:a16="http://schemas.microsoft.com/office/drawing/2014/main" id="{E2D7F97E-5AA6-C6C3-FC69-2B1B95AACA2F}"/>
              </a:ext>
            </a:extLst>
          </p:cNvPr>
          <p:cNvSpPr txBox="1">
            <a:spLocks/>
          </p:cNvSpPr>
          <p:nvPr/>
        </p:nvSpPr>
        <p:spPr>
          <a:xfrm>
            <a:off x="5237150" y="3866963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ro-RO" noProof="0" dirty="0" err="1"/>
              <a:t>Github</a:t>
            </a:r>
            <a:endParaRPr lang="ro-RO" noProof="0" dirty="0"/>
          </a:p>
        </p:txBody>
      </p:sp>
      <p:sp>
        <p:nvSpPr>
          <p:cNvPr id="5" name="Google Shape;1738;p43">
            <a:extLst>
              <a:ext uri="{FF2B5EF4-FFF2-40B4-BE49-F238E27FC236}">
                <a16:creationId xmlns:a16="http://schemas.microsoft.com/office/drawing/2014/main" id="{F500F6DB-D1EC-896E-2255-F8A6BD9796A9}"/>
              </a:ext>
            </a:extLst>
          </p:cNvPr>
          <p:cNvSpPr txBox="1">
            <a:spLocks/>
          </p:cNvSpPr>
          <p:nvPr/>
        </p:nvSpPr>
        <p:spPr>
          <a:xfrm>
            <a:off x="5237150" y="4196356"/>
            <a:ext cx="2102100" cy="40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o-RO" noProof="0" dirty="0" err="1"/>
              <a:t>Source</a:t>
            </a:r>
            <a:r>
              <a:rPr lang="ro-RO" noProof="0" dirty="0"/>
              <a:t> control.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584D8494-65AE-4BB3-8207-9A16F188E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DDCADBA6-BAC2-DF20-304E-306F6B8504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03</a:t>
            </a:r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E2218B72-425A-38AC-9EDC-5C1033EF7669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C746499A-A381-9988-34E5-B2355E9E309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721B8106-7466-AA00-794E-B969B292E46A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B91BE6C8-8247-3BF2-EEFD-C4EACAC2B612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3B12E404-6AA4-FDCA-2DED-8274645ABCBB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6C6FC79E-3E75-10A6-8DE3-B361ED589EE5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E4A42A82-2F01-C2C0-851D-248CF3B97F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415" y="2200753"/>
            <a:ext cx="46904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Prezentarea aplicației</a:t>
            </a:r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CFE3B746-4F70-33EF-0590-92A17CDEBB47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807FAD22-8B13-5604-0CD8-7DE57537BA7D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EA815DFC-D228-8C78-F349-C50B932D7C91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1E69CD43-88BB-DF3F-2974-7DD714041A46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5987F85C-31F3-5372-EE50-EB306BA653E1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A95461BE-6777-0C08-5516-8F65BE17793C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AA81424C-946E-2FA6-1F79-EDFC68BB1BF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63A15084-B44A-843E-C9EE-581902DF259E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EDB21AFF-39E3-EA75-A8D9-5F1C717DAEFB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48C8D161-CFC1-B089-7DA3-604B736E76B9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96A6331E-14A0-34E4-3E1D-82D43016E716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0E33A137-C067-9004-ACA2-88561B9C41EA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EACFFD6B-258F-742E-C368-D2CAF15A1866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F9064FAD-2533-3CD5-B08E-29913165E05A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C62D3214-D122-B2B0-9ED5-E6DEC9F272DD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B8D5F4C2-7132-E7F8-894D-698E5DF15E5E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7EBE2DD3-DA00-53A5-EE92-705BB38B8BE3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396BB29D-2F11-3892-5C68-39CF2D879E33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3AA3F11F-645D-1425-2DE7-DA97EB7C60AA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9E75C5DA-FAED-9B53-7EB5-25918FE56971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66BAFB7C-F872-14A4-4837-2DB304675080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5BEF82BC-25F1-D6D2-CD14-EA394E88EB09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579CC9F9-7DCA-4C9E-BE1F-E3BB7289CFBF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71756DBC-2E0C-F93D-B4F2-3EF3AA8EEF8D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54CF79EE-27F5-DAE1-9F07-721FD17802D1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BDFF5FCF-1C2C-AB46-28AD-04C48B0C285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FC82ABB2-C12C-C567-9177-A9C5695FFBD0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4491D5D6-9087-5F19-FAD9-48677EE0B67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935C2771-7C30-5940-DAE6-43AEFBB7497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18A16F04-7E4B-6037-A24D-97124D3395D0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8BDBBECD-427B-6D01-3237-C7FDB7843AC6}"/>
              </a:ext>
            </a:extLst>
          </p:cNvPr>
          <p:cNvGrpSpPr/>
          <p:nvPr/>
        </p:nvGrpSpPr>
        <p:grpSpPr>
          <a:xfrm>
            <a:off x="832724" y="3350256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B80E227A-74AA-C3D5-4C91-B59BB46F0108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69AAD724-AAF3-F121-35BE-E354587996B4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94F361DB-3B14-F168-CBF3-16903782E71A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441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>
          <a:extLst>
            <a:ext uri="{FF2B5EF4-FFF2-40B4-BE49-F238E27FC236}">
              <a16:creationId xmlns:a16="http://schemas.microsoft.com/office/drawing/2014/main" id="{DA70DC93-E87E-F1AF-09A3-B3B5C4ABE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>
            <a:extLst>
              <a:ext uri="{FF2B5EF4-FFF2-40B4-BE49-F238E27FC236}">
                <a16:creationId xmlns:a16="http://schemas.microsoft.com/office/drawing/2014/main" id="{1BA81D07-C93B-A7F7-34E5-C3C23EBA1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WebApp</a:t>
            </a:r>
            <a:endParaRPr lang="ro-RO" noProof="0" dirty="0"/>
          </a:p>
        </p:txBody>
      </p:sp>
      <p:grpSp>
        <p:nvGrpSpPr>
          <p:cNvPr id="1950" name="Google Shape;1950;p49">
            <a:extLst>
              <a:ext uri="{FF2B5EF4-FFF2-40B4-BE49-F238E27FC236}">
                <a16:creationId xmlns:a16="http://schemas.microsoft.com/office/drawing/2014/main" id="{328CE8CA-DD1B-1947-1D2B-6E67BC35B9D8}"/>
              </a:ext>
            </a:extLst>
          </p:cNvPr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1" name="Google Shape;1951;p49">
              <a:extLst>
                <a:ext uri="{FF2B5EF4-FFF2-40B4-BE49-F238E27FC236}">
                  <a16:creationId xmlns:a16="http://schemas.microsoft.com/office/drawing/2014/main" id="{737B9418-F112-607E-8C13-93ED06272BD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2" name="Google Shape;1952;p49">
              <a:extLst>
                <a:ext uri="{FF2B5EF4-FFF2-40B4-BE49-F238E27FC236}">
                  <a16:creationId xmlns:a16="http://schemas.microsoft.com/office/drawing/2014/main" id="{A512A3C5-A9E9-2D12-1D97-8D5036221671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3" name="Google Shape;1953;p49">
                <a:extLst>
                  <a:ext uri="{FF2B5EF4-FFF2-40B4-BE49-F238E27FC236}">
                    <a16:creationId xmlns:a16="http://schemas.microsoft.com/office/drawing/2014/main" id="{5C89A1DA-189F-6775-7DCC-565C13F6CFD3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079B21DF-8CB4-A201-2483-B932FFC42ED4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17A8B276-C99A-F1CF-BB7A-BB42F136DE11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grpSp>
            <p:nvGrpSpPr>
              <p:cNvPr id="1956" name="Google Shape;1956;p49">
                <a:extLst>
                  <a:ext uri="{FF2B5EF4-FFF2-40B4-BE49-F238E27FC236}">
                    <a16:creationId xmlns:a16="http://schemas.microsoft.com/office/drawing/2014/main" id="{4B65099A-23C4-7F89-37A5-C8248DBDDE3C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7" name="Google Shape;1957;p49">
                  <a:extLst>
                    <a:ext uri="{FF2B5EF4-FFF2-40B4-BE49-F238E27FC236}">
                      <a16:creationId xmlns:a16="http://schemas.microsoft.com/office/drawing/2014/main" id="{83BEA8FA-CFE5-F733-8268-1CB9E5E7DA03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DC191150-2883-863C-7821-51390385D6C4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59" name="Google Shape;1959;p49">
                <a:extLst>
                  <a:ext uri="{FF2B5EF4-FFF2-40B4-BE49-F238E27FC236}">
                    <a16:creationId xmlns:a16="http://schemas.microsoft.com/office/drawing/2014/main" id="{A5E3BDE0-4F58-6EE0-DB92-D4ACA8BC41E2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0" name="Google Shape;1960;p49">
                  <a:extLst>
                    <a:ext uri="{FF2B5EF4-FFF2-40B4-BE49-F238E27FC236}">
                      <a16:creationId xmlns:a16="http://schemas.microsoft.com/office/drawing/2014/main" id="{7C380C96-B1B6-6C1E-B91F-1581DAA2ACEC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048D0F27-E370-4C7C-5C2F-8F263547D1B3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2" name="Google Shape;1962;p49">
                <a:extLst>
                  <a:ext uri="{FF2B5EF4-FFF2-40B4-BE49-F238E27FC236}">
                    <a16:creationId xmlns:a16="http://schemas.microsoft.com/office/drawing/2014/main" id="{210422CA-DBF2-8F85-04A7-045C3F1FAA26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3" name="Google Shape;1963;p49">
                  <a:extLst>
                    <a:ext uri="{FF2B5EF4-FFF2-40B4-BE49-F238E27FC236}">
                      <a16:creationId xmlns:a16="http://schemas.microsoft.com/office/drawing/2014/main" id="{D2773D54-8E99-4842-77B7-258EE42871AB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DC2D2934-BE2E-BCBC-35F1-588FFE14B9EE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5" name="Google Shape;1965;p49">
                <a:extLst>
                  <a:ext uri="{FF2B5EF4-FFF2-40B4-BE49-F238E27FC236}">
                    <a16:creationId xmlns:a16="http://schemas.microsoft.com/office/drawing/2014/main" id="{85CC0D0B-D2A4-6346-085F-C327291A8CE2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6" name="Google Shape;1966;p49">
                  <a:extLst>
                    <a:ext uri="{FF2B5EF4-FFF2-40B4-BE49-F238E27FC236}">
                      <a16:creationId xmlns:a16="http://schemas.microsoft.com/office/drawing/2014/main" id="{40CD2D2B-437E-9B02-EBAB-DDF72AAFDBF1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3940657A-12EE-9B69-61FE-2A6682C100EB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8" name="Google Shape;1968;p49">
                <a:extLst>
                  <a:ext uri="{FF2B5EF4-FFF2-40B4-BE49-F238E27FC236}">
                    <a16:creationId xmlns:a16="http://schemas.microsoft.com/office/drawing/2014/main" id="{40732405-74A1-7F82-2089-68C05C271E1D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9" name="Google Shape;1969;p49">
                  <a:extLst>
                    <a:ext uri="{FF2B5EF4-FFF2-40B4-BE49-F238E27FC236}">
                      <a16:creationId xmlns:a16="http://schemas.microsoft.com/office/drawing/2014/main" id="{7D06C941-2F76-C389-C551-E10357D7D9E7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56C00C8F-2A2A-CCAE-2DC8-D4C5C65D4933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</p:grpSp>
      <p:grpSp>
        <p:nvGrpSpPr>
          <p:cNvPr id="1971" name="Google Shape;1971;p49">
            <a:extLst>
              <a:ext uri="{FF2B5EF4-FFF2-40B4-BE49-F238E27FC236}">
                <a16:creationId xmlns:a16="http://schemas.microsoft.com/office/drawing/2014/main" id="{334FBF6C-7464-401B-1A84-39945DF86EF4}"/>
              </a:ext>
            </a:extLst>
          </p:cNvPr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2" name="Google Shape;1972;p49">
              <a:extLst>
                <a:ext uri="{FF2B5EF4-FFF2-40B4-BE49-F238E27FC236}">
                  <a16:creationId xmlns:a16="http://schemas.microsoft.com/office/drawing/2014/main" id="{81AB9960-1397-535A-FFDF-B39398D71B8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3" name="Google Shape;1973;p49">
              <a:extLst>
                <a:ext uri="{FF2B5EF4-FFF2-40B4-BE49-F238E27FC236}">
                  <a16:creationId xmlns:a16="http://schemas.microsoft.com/office/drawing/2014/main" id="{A8A5E2E4-C117-F06B-C75E-BA5D0DD04BA5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4" name="Google Shape;1974;p49">
                <a:extLst>
                  <a:ext uri="{FF2B5EF4-FFF2-40B4-BE49-F238E27FC236}">
                    <a16:creationId xmlns:a16="http://schemas.microsoft.com/office/drawing/2014/main" id="{56E9602A-B25D-5F5E-4621-B26CD2E8CB73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5" name="Google Shape;1975;p49">
                  <a:extLst>
                    <a:ext uri="{FF2B5EF4-FFF2-40B4-BE49-F238E27FC236}">
                      <a16:creationId xmlns:a16="http://schemas.microsoft.com/office/drawing/2014/main" id="{43A25485-5805-A1DD-7084-A0A33EA12D8A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A5C66862-7E9C-A4B0-4423-C482C37591BC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77" name="Google Shape;1977;p49">
                <a:extLst>
                  <a:ext uri="{FF2B5EF4-FFF2-40B4-BE49-F238E27FC236}">
                    <a16:creationId xmlns:a16="http://schemas.microsoft.com/office/drawing/2014/main" id="{60A0E591-5D8F-3C0C-1F9C-C910EEF420FC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8" name="Google Shape;1978;p49">
                  <a:extLst>
                    <a:ext uri="{FF2B5EF4-FFF2-40B4-BE49-F238E27FC236}">
                      <a16:creationId xmlns:a16="http://schemas.microsoft.com/office/drawing/2014/main" id="{276F511E-C28B-E680-6D62-F0643A018013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29E07555-CB84-0EAE-F133-0A2F182A7BFB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B8664867-E8B5-4BE0-3D23-6FEB8CABEB32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81" name="Google Shape;1981;p49">
                <a:extLst>
                  <a:ext uri="{FF2B5EF4-FFF2-40B4-BE49-F238E27FC236}">
                    <a16:creationId xmlns:a16="http://schemas.microsoft.com/office/drawing/2014/main" id="{9007527A-6AC6-924A-00CA-F4E2D052A9E0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2" name="Google Shape;1982;p49">
                  <a:extLst>
                    <a:ext uri="{FF2B5EF4-FFF2-40B4-BE49-F238E27FC236}">
                      <a16:creationId xmlns:a16="http://schemas.microsoft.com/office/drawing/2014/main" id="{76AC1562-DF44-B9AD-3A0E-B0DE006B0615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3" name="Google Shape;1983;p49">
                    <a:extLst>
                      <a:ext uri="{FF2B5EF4-FFF2-40B4-BE49-F238E27FC236}">
                        <a16:creationId xmlns:a16="http://schemas.microsoft.com/office/drawing/2014/main" id="{B7698EEE-A55A-083D-4C6D-EFAA5466AF6E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EB58526E-6E5A-52C5-FDD6-CBBE326C802C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5" name="Google Shape;1985;p49">
                      <a:extLst>
                        <a:ext uri="{FF2B5EF4-FFF2-40B4-BE49-F238E27FC236}">
                          <a16:creationId xmlns:a16="http://schemas.microsoft.com/office/drawing/2014/main" id="{64835250-69EE-63B9-CAD7-32F9A6B59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80D4F1EB-016C-6C7D-B861-1ABFA53DF1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91AC2A63-DA69-6AD9-EB87-32AE229CF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B36DE7CC-3133-8301-D274-E66E380265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44987B04-14E7-E8E4-E0CC-6128362F72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1990" name="Google Shape;1990;p49">
                  <a:extLst>
                    <a:ext uri="{FF2B5EF4-FFF2-40B4-BE49-F238E27FC236}">
                      <a16:creationId xmlns:a16="http://schemas.microsoft.com/office/drawing/2014/main" id="{21AC5ADF-9084-4618-E52B-C446DD58184B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91" name="Google Shape;1991;p49">
                <a:extLst>
                  <a:ext uri="{FF2B5EF4-FFF2-40B4-BE49-F238E27FC236}">
                    <a16:creationId xmlns:a16="http://schemas.microsoft.com/office/drawing/2014/main" id="{2ABF6143-E0C5-8E6F-CC4B-C0B40D463224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2" name="Google Shape;1992;p49">
                  <a:extLst>
                    <a:ext uri="{FF2B5EF4-FFF2-40B4-BE49-F238E27FC236}">
                      <a16:creationId xmlns:a16="http://schemas.microsoft.com/office/drawing/2014/main" id="{6DBD6B1E-2EFC-3640-47B0-B1126649F8AC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3" name="Google Shape;1993;p49">
                    <a:extLst>
                      <a:ext uri="{FF2B5EF4-FFF2-40B4-BE49-F238E27FC236}">
                        <a16:creationId xmlns:a16="http://schemas.microsoft.com/office/drawing/2014/main" id="{F2050E9F-8D19-767E-EB02-D74E8811D75F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BD83EC74-B15E-CF96-A19B-85A6955F2871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5" name="Google Shape;1995;p49">
                      <a:extLst>
                        <a:ext uri="{FF2B5EF4-FFF2-40B4-BE49-F238E27FC236}">
                          <a16:creationId xmlns:a16="http://schemas.microsoft.com/office/drawing/2014/main" id="{3F1F7D75-C314-C091-BFA0-627D46ED3C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39275B4D-5270-2B09-07BF-E6DE36240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777576BC-1B9C-0C5E-7655-D5AB87EC54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CEB85042-E992-89EB-2AC3-5DBF3ACDE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94C12BAB-4715-B4A3-CF66-5692C36BE9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00" name="Google Shape;2000;p49">
                  <a:extLst>
                    <a:ext uri="{FF2B5EF4-FFF2-40B4-BE49-F238E27FC236}">
                      <a16:creationId xmlns:a16="http://schemas.microsoft.com/office/drawing/2014/main" id="{BD2D7535-6B14-FE10-C792-1D715E71E96A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01" name="Google Shape;2001;p49">
                <a:extLst>
                  <a:ext uri="{FF2B5EF4-FFF2-40B4-BE49-F238E27FC236}">
                    <a16:creationId xmlns:a16="http://schemas.microsoft.com/office/drawing/2014/main" id="{0BE07ED7-D159-CA68-B8F1-E95A7F993FA6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2" name="Google Shape;2002;p49">
                  <a:extLst>
                    <a:ext uri="{FF2B5EF4-FFF2-40B4-BE49-F238E27FC236}">
                      <a16:creationId xmlns:a16="http://schemas.microsoft.com/office/drawing/2014/main" id="{040DD108-DDC1-0C9E-7530-102ACE9707FA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3" name="Google Shape;2003;p49">
                    <a:extLst>
                      <a:ext uri="{FF2B5EF4-FFF2-40B4-BE49-F238E27FC236}">
                        <a16:creationId xmlns:a16="http://schemas.microsoft.com/office/drawing/2014/main" id="{B5CA23FF-179D-8F38-D492-2FE7E57AD7A9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6AFE3C2D-625B-4631-2D78-A9F294B55B57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5" name="Google Shape;2005;p49">
                      <a:extLst>
                        <a:ext uri="{FF2B5EF4-FFF2-40B4-BE49-F238E27FC236}">
                          <a16:creationId xmlns:a16="http://schemas.microsoft.com/office/drawing/2014/main" id="{1E57929B-5C90-716F-BD61-B4BC638A52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499CA5C3-6618-45A4-4CF1-2A3BCA664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DC536187-62D0-A959-B737-5A03FC6B0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4488C2D2-B1EB-6E08-CC15-17C1ADAD0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F0706C29-A190-03B6-2F0C-09A1A5115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10" name="Google Shape;2010;p49">
                  <a:extLst>
                    <a:ext uri="{FF2B5EF4-FFF2-40B4-BE49-F238E27FC236}">
                      <a16:creationId xmlns:a16="http://schemas.microsoft.com/office/drawing/2014/main" id="{65E5E1FB-7009-0E97-F49E-B7C477DB13A2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11" name="Google Shape;2011;p49">
                <a:extLst>
                  <a:ext uri="{FF2B5EF4-FFF2-40B4-BE49-F238E27FC236}">
                    <a16:creationId xmlns:a16="http://schemas.microsoft.com/office/drawing/2014/main" id="{EC546EEF-D070-3EFD-D749-9EAF8E63CEA3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2" name="Google Shape;2012;p49">
                  <a:extLst>
                    <a:ext uri="{FF2B5EF4-FFF2-40B4-BE49-F238E27FC236}">
                      <a16:creationId xmlns:a16="http://schemas.microsoft.com/office/drawing/2014/main" id="{49CEEFF4-C9E2-4589-C6BE-F260CB7A680C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73C73AD8-B75A-F1AE-9CFE-58E0325E0FD4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  <p:grpSp>
          <p:nvGrpSpPr>
            <p:cNvPr id="2014" name="Google Shape;2014;p49">
              <a:extLst>
                <a:ext uri="{FF2B5EF4-FFF2-40B4-BE49-F238E27FC236}">
                  <a16:creationId xmlns:a16="http://schemas.microsoft.com/office/drawing/2014/main" id="{BEB9A0BB-1E66-F94A-7730-5C0AB863F9A6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5" name="Google Shape;2015;p49">
                <a:extLst>
                  <a:ext uri="{FF2B5EF4-FFF2-40B4-BE49-F238E27FC236}">
                    <a16:creationId xmlns:a16="http://schemas.microsoft.com/office/drawing/2014/main" id="{B70D04B7-1A6F-3DD9-F4F0-E16CB93A42A1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FDE63524-6262-0675-CDC0-A724D4A34060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2017" name="Google Shape;2017;p49">
            <a:extLst>
              <a:ext uri="{FF2B5EF4-FFF2-40B4-BE49-F238E27FC236}">
                <a16:creationId xmlns:a16="http://schemas.microsoft.com/office/drawing/2014/main" id="{976DB6CA-3637-CAC2-5D0F-156A13C5BA0B}"/>
              </a:ext>
            </a:extLst>
          </p:cNvPr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8" name="Google Shape;2018;p49">
              <a:extLst>
                <a:ext uri="{FF2B5EF4-FFF2-40B4-BE49-F238E27FC236}">
                  <a16:creationId xmlns:a16="http://schemas.microsoft.com/office/drawing/2014/main" id="{2BBB358F-6C5D-29B9-6457-6040656DF873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2019" name="Google Shape;2019;p49">
              <a:extLst>
                <a:ext uri="{FF2B5EF4-FFF2-40B4-BE49-F238E27FC236}">
                  <a16:creationId xmlns:a16="http://schemas.microsoft.com/office/drawing/2014/main" id="{C79BB4EA-B4E1-A5B1-6AA9-235D0C0E4705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0" name="Google Shape;2020;p49">
              <a:extLst>
                <a:ext uri="{FF2B5EF4-FFF2-40B4-BE49-F238E27FC236}">
                  <a16:creationId xmlns:a16="http://schemas.microsoft.com/office/drawing/2014/main" id="{45C02E96-7FA9-87AB-9711-0AF2D986EC8F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035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34040B60-C3EF-E062-E138-BF5E5A02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65F580D0-0986-096F-FFA4-2AA7F41F6158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9B493FFE-431F-00BB-1725-80469ADF109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C0542253-6DA9-4CE6-3DFB-E9598468404A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DCA02801-05E0-138E-35CD-2A63034D39FD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7B7A2FFD-0BA2-9DF1-9615-B779637BBC9A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E76A2564-71E2-4B8D-5B6C-C3B6D9E04EA0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F7F37D91-AFC9-70E9-B7DC-399C1790EE9D}"/>
              </a:ext>
            </a:extLst>
          </p:cNvPr>
          <p:cNvGrpSpPr/>
          <p:nvPr/>
        </p:nvGrpSpPr>
        <p:grpSpPr>
          <a:xfrm>
            <a:off x="6487695" y="-1302125"/>
            <a:ext cx="4268034" cy="6666980"/>
            <a:chOff x="6128320" y="-1302125"/>
            <a:chExt cx="4268034" cy="666698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D042BA40-1923-2FC7-F2E3-6FEEE1898ED8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FF04DA86-E727-0A18-7F3E-3873E7D7B81F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6BF3D99C-2B6C-B805-722C-078C334404D1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4B9E693B-DC25-732C-50C1-3BF6A1DDBA31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0D69ED8A-018D-3147-5721-FED6C1D03647}"/>
                </a:ext>
              </a:extLst>
            </p:cNvPr>
            <p:cNvSpPr/>
            <p:nvPr/>
          </p:nvSpPr>
          <p:spPr>
            <a:xfrm>
              <a:off x="6769389" y="60446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C9E0A5C4-DBE8-7E65-FDEA-EFE2E3DDB00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320" y="-130212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2BBA537D-8F2B-1161-F5C5-8FFA8F9285FF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0543D6FE-D8DE-92D4-1881-A24FD930F814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30804FC7-0DD2-1361-1575-1C864E41D3C3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73A6D4EC-440D-E41A-03F9-9D06D0B0DB14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2F844C99-58AE-0313-25F6-C2F67C9248D5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070371BB-5AE6-46AA-49D6-1C19D7A67746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651AF58A-B0EE-B1D5-B5A3-2B48F05048CD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F3F8DCC4-9B37-101E-266F-376F25B8AA74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8E3AFF4D-9886-08D3-0730-D3513BCA300A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D15A66DF-61A6-9E1D-6ED2-5139621C138A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16AB530B-2BD2-62C4-67E1-2717921E1D2A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1DCD5AE4-F6FE-C6FA-A5F1-E9570A9D5BB1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C16C630B-9358-679E-AADC-86C5BE21E8B3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AB0AA803-7104-7ED1-8D22-F453333D128C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F0140524-B2DA-8832-2DAE-3FA699FC4E65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720A994B-9902-5E0D-18E8-FB4A914B33D6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E8E43C60-842E-C132-6277-81F4DA39C057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C75F56AF-88FE-CFCB-5353-AA89EA29414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15BCD02C-EB5A-9687-AD43-95640544BB95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4CD6B8C3-FCBB-93A2-C4E8-F0B49EAD283C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4A330350-38BB-7AD7-226F-E4C806AEB0EE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138D3DDC-3094-EBD7-E9B7-B6CED3D9A2A1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D4145D86-7523-D3F6-5BB1-57A94F976537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6" name="Google Shape;1466;p37">
            <a:extLst>
              <a:ext uri="{FF2B5EF4-FFF2-40B4-BE49-F238E27FC236}">
                <a16:creationId xmlns:a16="http://schemas.microsoft.com/office/drawing/2014/main" id="{476E3384-11A4-E305-7FC1-9FF94BC6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1875"/>
            <a:ext cx="7558262" cy="545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noProof="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Flow 1</a:t>
            </a:r>
            <a:endParaRPr lang="ro-RO" sz="3200" noProof="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2BEC29-7C9A-D674-FAF5-BE05144E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86" y="3406023"/>
            <a:ext cx="3173071" cy="1503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6EE15-D76E-89C2-3F71-AF84B5A14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36" y="3403576"/>
            <a:ext cx="3166557" cy="1509618"/>
          </a:xfrm>
          <a:prstGeom prst="rect">
            <a:avLst/>
          </a:prstGeom>
        </p:spPr>
      </p:pic>
      <p:sp>
        <p:nvSpPr>
          <p:cNvPr id="13" name="Google Shape;1740;p43">
            <a:extLst>
              <a:ext uri="{FF2B5EF4-FFF2-40B4-BE49-F238E27FC236}">
                <a16:creationId xmlns:a16="http://schemas.microsoft.com/office/drawing/2014/main" id="{9DF37DBA-5F10-DEBD-AADF-805A0F3719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9562" y="2236235"/>
            <a:ext cx="2058319" cy="453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&lt;- Pagina de </a:t>
            </a:r>
            <a:r>
              <a:rPr lang="ro-RO" noProof="0" dirty="0" err="1"/>
              <a:t>Login</a:t>
            </a:r>
            <a:endParaRPr lang="ro-RO" noProof="0" dirty="0"/>
          </a:p>
        </p:txBody>
      </p:sp>
      <p:sp>
        <p:nvSpPr>
          <p:cNvPr id="14" name="Google Shape;1740;p43">
            <a:extLst>
              <a:ext uri="{FF2B5EF4-FFF2-40B4-BE49-F238E27FC236}">
                <a16:creationId xmlns:a16="http://schemas.microsoft.com/office/drawing/2014/main" id="{8EFBC204-F4E9-DA58-AFDB-B03194096D21}"/>
              </a:ext>
            </a:extLst>
          </p:cNvPr>
          <p:cNvSpPr txBox="1">
            <a:spLocks/>
          </p:cNvSpPr>
          <p:nvPr/>
        </p:nvSpPr>
        <p:spPr>
          <a:xfrm>
            <a:off x="6198695" y="2975500"/>
            <a:ext cx="2597854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Pagina </a:t>
            </a:r>
            <a:r>
              <a:rPr lang="ro-RO" noProof="0" dirty="0" err="1"/>
              <a:t>Adminului</a:t>
            </a:r>
            <a:endParaRPr lang="ro-RO" noProof="0" dirty="0"/>
          </a:p>
        </p:txBody>
      </p:sp>
      <p:sp>
        <p:nvSpPr>
          <p:cNvPr id="15" name="Google Shape;1740;p43">
            <a:extLst>
              <a:ext uri="{FF2B5EF4-FFF2-40B4-BE49-F238E27FC236}">
                <a16:creationId xmlns:a16="http://schemas.microsoft.com/office/drawing/2014/main" id="{49142795-1E93-DBF9-E171-6D5FFD754579}"/>
              </a:ext>
            </a:extLst>
          </p:cNvPr>
          <p:cNvSpPr txBox="1">
            <a:spLocks/>
          </p:cNvSpPr>
          <p:nvPr/>
        </p:nvSpPr>
        <p:spPr>
          <a:xfrm>
            <a:off x="468966" y="2957624"/>
            <a:ext cx="2597854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Pagina Clientului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5D936-65B0-9BFF-A9C4-345133752D3A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4644404" y="3194948"/>
            <a:ext cx="887646" cy="1038118"/>
          </a:xfrm>
          <a:prstGeom prst="bentConnector2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8AD150-1055-C989-3212-1BCE07B03595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>
          <a:xfrm rot="5400000">
            <a:off x="3608331" y="3197547"/>
            <a:ext cx="888201" cy="1033475"/>
          </a:xfrm>
          <a:prstGeom prst="bentConnector2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40E2B91-337D-36F4-D63D-DB2D1A88B2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85417" y="1766571"/>
            <a:ext cx="3167502" cy="15036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633496-5B26-C63C-CB3D-29F8625A0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417" y="139776"/>
            <a:ext cx="3167502" cy="150762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07F108-2D5C-5C66-431E-F60511189377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4569168" y="1647401"/>
            <a:ext cx="0" cy="119170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740;p43">
            <a:extLst>
              <a:ext uri="{FF2B5EF4-FFF2-40B4-BE49-F238E27FC236}">
                <a16:creationId xmlns:a16="http://schemas.microsoft.com/office/drawing/2014/main" id="{EDD919DB-132D-EA61-DB5B-0677B8CE0072}"/>
              </a:ext>
            </a:extLst>
          </p:cNvPr>
          <p:cNvSpPr txBox="1">
            <a:spLocks/>
          </p:cNvSpPr>
          <p:nvPr/>
        </p:nvSpPr>
        <p:spPr>
          <a:xfrm>
            <a:off x="6203811" y="571083"/>
            <a:ext cx="2058319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&lt;- Pagina principală</a:t>
            </a:r>
          </a:p>
        </p:txBody>
      </p:sp>
    </p:spTree>
    <p:extLst>
      <p:ext uri="{BB962C8B-B14F-4D97-AF65-F5344CB8AC3E}">
        <p14:creationId xmlns:p14="http://schemas.microsoft.com/office/powerpoint/2010/main" val="1174494185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1240</Words>
  <Application>Microsoft Office PowerPoint</Application>
  <PresentationFormat>On-screen Show (16:9)</PresentationFormat>
  <Paragraphs>138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Times New Roman</vt:lpstr>
      <vt:lpstr>Open Sans</vt:lpstr>
      <vt:lpstr>Calibri</vt:lpstr>
      <vt:lpstr>Poppins</vt:lpstr>
      <vt:lpstr>Arial</vt:lpstr>
      <vt:lpstr>IBM Plex Mono</vt:lpstr>
      <vt:lpstr>Source Code Pro</vt:lpstr>
      <vt:lpstr>Introduction to Coding Workshop by Slidesgo</vt:lpstr>
      <vt:lpstr>Sistem de prezentă pe baza cardului RFID în C# și arduino</vt:lpstr>
      <vt:lpstr>Table of contents</vt:lpstr>
      <vt:lpstr>01</vt:lpstr>
      <vt:lpstr>02</vt:lpstr>
      <vt:lpstr>Format din 3 componente:</vt:lpstr>
      <vt:lpstr>Software utilizat</vt:lpstr>
      <vt:lpstr>03</vt:lpstr>
      <vt:lpstr>WebApp</vt:lpstr>
      <vt:lpstr>Flow 1</vt:lpstr>
      <vt:lpstr>Flow 2</vt:lpstr>
      <vt:lpstr>Razor Pages</vt:lpstr>
      <vt:lpstr>Motivare</vt:lpstr>
      <vt:lpstr>Web API</vt:lpstr>
      <vt:lpstr>General</vt:lpstr>
      <vt:lpstr>Flow</vt:lpstr>
      <vt:lpstr>Controllers</vt:lpstr>
      <vt:lpstr>Controllers</vt:lpstr>
      <vt:lpstr>Services</vt:lpstr>
      <vt:lpstr>DB Context</vt:lpstr>
      <vt:lpstr>Securitate</vt:lpstr>
      <vt:lpstr>Hardware</vt:lpstr>
      <vt:lpstr>General</vt:lpstr>
      <vt:lpstr>Cod Admin</vt:lpstr>
      <vt:lpstr>Cod Client</vt:lpstr>
      <vt:lpstr>04</vt:lpstr>
      <vt:lpstr>Concluzii</vt:lpstr>
      <vt:lpstr>05</vt:lpstr>
      <vt:lpstr>Obiective viitoare</vt:lpstr>
      <vt:lpstr>06</vt:lpstr>
      <vt:lpstr>Webografie</vt:lpstr>
      <vt:lpstr>Multumesc!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Monoran</dc:creator>
  <cp:lastModifiedBy>David Monoran</cp:lastModifiedBy>
  <cp:revision>4</cp:revision>
  <dcterms:modified xsi:type="dcterms:W3CDTF">2025-05-13T12:17:51Z</dcterms:modified>
</cp:coreProperties>
</file>